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29.xml" ContentType="application/vnd.openxmlformats-officedocument.presentationml.slide+xml"/>
  <Override PartName="/ppt/slides/slide2.xml" ContentType="application/vnd.openxmlformats-officedocument.presentationml.slide+xml"/>
  <Override PartName="/ppt/notesSlides/notesSlide34.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slideMasters/slideMaster2.xml" ContentType="application/vnd.openxmlformats-officedocument.presentationml.slideMaster+xml"/>
  <Override PartName="/ppt/notesSlides/notesSlide24.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5143500" type="screen16x9"/>
  <p:notesSz cx="6858000" cy="9144000"/>
  <p:embeddedFontLst>
    <p:embeddedFont>
      <p:font typeface="Alfa Slab One" panose="020B0604020202020204" charset="0"/>
      <p:regular r:id="rId41"/>
    </p:embeddedFont>
    <p:embeddedFont>
      <p:font typeface="Corbel" panose="020B0503020204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5EBA97-C789-4A77-8E4D-4A5F1455A78F}">
  <a:tblStyle styleId="{9C5EBA97-C789-4A77-8E4D-4A5F1455A7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7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e18c98d44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e18c98d44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db8c97959a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db8c97959a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that after some learning about chiltepines, students will be working with a Partner to build a Dream Pepper.  The traits they will be selecting for will be color, shape, size and heat level.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e027980511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e027980511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explains that before students play Chilicraft to build their Dream Pepper, they need some background information. Teacher asks students what they already know about chiltepins.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dc6f78020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dc6f78020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teaches students about the chiltepin.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dd5d80df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dd5d80df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explains the Scoville Scale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dc6f7802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dc6f7802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focuses on what an amazing desert survivor the chl tipene is.  Chiltepines use a nurse plant for protection, just like a saguaro does.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dd97ae838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dd97ae838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dd97ae838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dd97ae838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explaining the Scoville Scale, Teacher explains the SHUs of a jalapeno vs. a chiltepin.  Students discuss with a Learning Buddy what conclusions they can draw about the heat of a chiltepin compared to a jalapeno.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dd97ae838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dd97ae838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that in a few minutes, students will be working with a Partner to build a chiltepin.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db8c97959a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db8c97959a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7285d3231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7285d3231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db8c97959a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db8c97959a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dc6f78020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dc6f78020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the directions written on the slide.  Students are still acting as “Matchmakers” as they select 2 parent plants based on traits they like and want passed on in the next generation of plants. </a:t>
            </a:r>
            <a:r>
              <a:rPr lang="en">
                <a:highlight>
                  <a:schemeClr val="accent4"/>
                </a:highlight>
              </a:rPr>
              <a:t>Students are to put Chiltepin Menu aside so that they do not try to select two new parents from that menu in Generation 2. They will use characteristics from one of the original parent plants and/or one of the first generations’ offspring.   </a:t>
            </a:r>
            <a:endParaRPr>
              <a:highlight>
                <a:schemeClr val="accent4"/>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deb963bbe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deb963bbe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example Slide and goes over answers to questions. Teacher should address the difference in the Partner’s choices on Heat and Size.  Teacher should emphasize that although Partners are most definitely allowed to disagree on traits, they may change their mind as they move through the game. Explain to Students that when they decide upon their Dream Pepper, they cannot change their minds mid-game and decide upon a new Dream Pepper. Later talk about that in real life, of course a farmer or gardener could change their mind, but for the learning goal - this was not an option.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dc6f78020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dc6f78020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continues to explain directions and shows students where to record their data on Unit 2 Option B Worksheet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e027980511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e027980511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work with their Learning Buddy to decide which 2 Parents they should select that meets the Example Students’ Dream Pepper.  As teacher listens to students’ choices, teacher needs to direct students to the differences between the Size selections and the Heat selections.  Teacher discusses with the class how with each new Parent selection, the Learning Buddies need to decide if they want to commit to the same Trait Choices, or keep selecting different choices. Emphasize that with every time they select for a Parent, they must revisit their original Dream Pepper. They may NOT change their Dream Pepper from their original pepper.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e090696d9b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e090696d9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Example on slide.  Make sure Students understand the importance of choosing Parents based on the traits of the original Dream Pepper. They will flip a coin for each of the traits each time they cross a new generation of plants.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dc6f78020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dc6f78020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ensure understanding of the game, the teacher can review the procedures  with some quick questions:  After filling up all of Generation 1’s data, how do you and your Learning Buddy decide which 2 plants should now be the Parents of the next generation?  (Base Parent selection on the traits that most match your Dream Pepper) Are you to create a new Dream Pepper, or stick to the original one you crafted? (Stick to your original Dream Pepper) Are you to use the Chiltepin Menu to choose new Parents? (No)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e090696d9b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e090696d9b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walks around room and monitors students to ensure they are understanding and following directions.  Once the Teacher sees Students are coming to an end of Generation 3, go over the Worksheet directions.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deb963bbe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deb963bbe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reviews directions on Journal Worksheet.  Students Draw the last 3 peppers from Generation 3, and marks a star closest to the Dream Pepper(s) they wanted to craft.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deb963bbe2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deb963bbe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Teacher reviews final question on worksheet.  Encourage students to use vocabulary they have learned and to be specific in their answer.  The Learning Buddies are allowed to put heads together and craft the answer together.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db8c97959a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db8c97959a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discussion with students about  their results.   Students selected the traits they wanted, but the traits did not show up immediately.  Ask students why this did not happen.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db8c97959a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db8c97959a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discussing with Students  how humans could move pollen from plant to plant. Teacher then guides students to realize humans have selected the traits they want in future crops for centuries. Humans select the parent plants they want, based on the traits those plants have.  Then humans manually pollinate the 2 parent plants.  Humans have been “ matchmaking” , so to speak for thousands of years. Our ancestors saved the seeds of the best plants so they could plant those seeds the next season. Explain that IF the class plants had survived, students would have actually cross pollinated 2 plants they choose based on traits they liked .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db8c97959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db8c97959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asks students which animals are pollinators and why animals want to pollinate plants. Why do insects visit flowers?  Teacher asks if there are other forces that move pollen from plant to plant other than animals? Teacher may want to focus on word pollen - not seeds.  Students may think of seeds that get stuck on clothing or seeds they see in their dog’s fur - remind students to think of pollen.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db8c97959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db8c97959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Bring students back to animal pollinators.  The teacher asks students what they already know about Sonoran Desert pollinators and how many different kinds can they name.</a:t>
            </a:r>
            <a:r>
              <a:rPr lang="en"/>
              <a:t>Teacher reveals many kinds of desert pollinators and asks what the pollinators get from flowers. </a:t>
            </a:r>
            <a:r>
              <a:rPr lang="en">
                <a:solidFill>
                  <a:schemeClr val="dk1"/>
                </a:solidFill>
                <a:highlight>
                  <a:srgbClr val="FFFFFF"/>
                </a:highlight>
              </a:rPr>
              <a:t>Many different organisms pollinate plants, including bees, butterflies, beetles, bats, birds, moths, wasps, flies, and more. As they have seen, even humans can be pollinators, but it is a lot of work! Pollinators spread pollen when they make contact with flowers. We know this helps out the plants, but what is in it for the pollinators? Generally, flowers provide them with rewards such as nectar, pollen, perfumes, and oils. Teacher then leads a class discussion on the pollinators of the Sonoran Desert.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f010eeddb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f010eeddb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Students may note that wind </a:t>
            </a:r>
            <a:r>
              <a:rPr lang="en" i="1">
                <a:solidFill>
                  <a:schemeClr val="dk1"/>
                </a:solidFill>
                <a:highlight>
                  <a:srgbClr val="FFFFFF"/>
                </a:highlight>
              </a:rPr>
              <a:t>may</a:t>
            </a:r>
            <a:r>
              <a:rPr lang="en">
                <a:solidFill>
                  <a:schemeClr val="dk1"/>
                </a:solidFill>
                <a:highlight>
                  <a:srgbClr val="FFFFFF"/>
                </a:highlight>
              </a:rPr>
              <a:t> spread pollen from plant to plant. </a:t>
            </a:r>
            <a:r>
              <a:rPr lang="en">
                <a:solidFill>
                  <a:schemeClr val="dk1"/>
                </a:solidFill>
              </a:rPr>
              <a:t>Wind can spread pollen.</a:t>
            </a:r>
            <a:r>
              <a:rPr lang="en">
                <a:solidFill>
                  <a:schemeClr val="dk1"/>
                </a:solidFill>
                <a:highlight>
                  <a:srgbClr val="FFFFFF"/>
                </a:highlight>
              </a:rPr>
              <a:t> </a:t>
            </a:r>
            <a:r>
              <a:rPr lang="en">
                <a:solidFill>
                  <a:schemeClr val="dk1"/>
                </a:solidFill>
              </a:rPr>
              <a:t>Grasses are wind pollinated. </a:t>
            </a:r>
            <a:r>
              <a:rPr lang="en">
                <a:solidFill>
                  <a:schemeClr val="dk1"/>
                </a:solidFill>
                <a:highlight>
                  <a:srgbClr val="FFFFFF"/>
                </a:highlight>
              </a:rPr>
              <a:t>Many of our grain crops (corn, wheat, barley, rice, rye, and oats) are wind-pollinated, as are some trees like pines. </a:t>
            </a:r>
            <a:r>
              <a:rPr lang="en">
                <a:solidFill>
                  <a:schemeClr val="dk1"/>
                </a:solidFill>
              </a:rPr>
              <a:t>Pollen of Fast Plants (rapid cycling Brassica rapa) is relatively heavy and sticky. Fast Plants pollen is normally not carried in the air. </a:t>
            </a:r>
            <a:r>
              <a:rPr lang="en">
                <a:solidFill>
                  <a:schemeClr val="dk1"/>
                </a:solidFill>
                <a:highlight>
                  <a:srgbClr val="FFFFFF"/>
                </a:highlight>
              </a:rPr>
              <a:t>For brassicas, bees are marvelously coevolved pollen-transferring devices.</a:t>
            </a:r>
            <a:r>
              <a:rPr lang="en">
                <a:solidFill>
                  <a:schemeClr val="dk1"/>
                </a:solidFill>
              </a:rPr>
              <a:t> Students may think of water moving pollen if they  have seen pollen collected on the surface of puddles, a stream, lake or a pool.  However, the small percentage of plants pollinated by water are aquatic plants. Photo source: https://commons.wikimedia.org/wiki/File:Wheat_fields,_wind_farm_and_double_rainbow_-_geograph.org.uk_-_3098755.jpg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db8c97959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db8c97959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 Students watch Phenomena video they saw at beginning of this unit. They then discuss how the crops of today look so different than their wild ancestors.  Students should discuss that humans probably selected for traits over the years to yield the crops they wanted. Guide students to discuss traits people would select and why(color, size of fruit produced, taste, number of seeds or fruit produced,etc).  Remind students that inherited traits and traits affected by the environment cause traits to change over time in populations.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db8c97959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db8c97959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Need Wonderwall area ready, Student Handout #1, post its, names of students on Probe posted, Driving Questions posted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Students read probes in their groups or Teacher can lead this as a whole class.  Students then discuss which student they agree with and why. Students write their name on a post-it note and place their post-it by the name they agree with on the Probe. Teacher leads discussion to hear the students’ thoughts. This Probe will become the Evaluation at the end of the unit.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db8c97959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db8c97959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Teacher may want to keep this slide posted due to color of seeds since most students will have a black and white copy.  Remind students of the vocabulary and the Big ?s as they write their response.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db8c97959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db8c97959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goes over Evaluation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db8c979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db8c979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Remind students of the vocabulary and the Big ?s as they write their response.  Suggest they include an example to strengthen their response (the Sort)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db8c97959a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db8c97959a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asks students how man can pollinate plants.  If bees and other creatures usually do the pollinating, how do humans transfer pollen? Have students share their thinking.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db8c97959a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db8c97959a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various tools humans use to pollinate plants.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e132b3c7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e132b3c7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wrap up unit, revisit that due to trait variation, all individual plants and animals are unique (excluding identical twins).  Humans have selected for desirable plant traits for years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e132b3c7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e132b3c7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students how we would ensure the traits they selected their next generation to have actually were passed on?  Ask how if they wanted flowers to have 6 petals, how would they go about doing that? Students would need to find 2 plants with a 6 -petaled flower and cross pollinate those 2 flowers.  Wild roses have 4-6 petals.  Humans selected traits over the years and the domestic roses now have more like 45 petals.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db8c97959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db8c97959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that if the plants had survived, Students would have have acted as Matchmakers and chosen 2 of their plants- or worked with another student group and chosen 1 Parent from another group- to become the parent plants of the next generation.  They would have chosen the 2 parent plants based on the traits they wanted to see in their next generation of plants.  </a:t>
            </a:r>
            <a:r>
              <a:rPr lang="en">
                <a:solidFill>
                  <a:schemeClr val="dk1"/>
                </a:solidFill>
              </a:rPr>
              <a:t>Using the Bee Stick, students would have moved pollen from the anthers in a flower on one plant to the stigma of a flower on a different plant.. Students would have also  drawn predictions of what the offspring would have looked like</a:t>
            </a:r>
            <a:endParaRPr>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 </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db8c97959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db8c97959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that since the plants have died, students will participate in a simulation/game. The simulation will allow students the ability  to gather data and draw conclusions about the selecting of traits and the actual passing on of traits. Discuss how scientists must often use models and simulations in real life to gather data.  For example, scientists cannot make volcanoes erupt in order to study what happens during an eruption.  Scientists cannot try new surgeries or medicines on humans.  Scientists often must rely on models or simulations to gather data for their theories.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accent1"/>
              </a:buClr>
              <a:buSzPts val="2100"/>
              <a:buFont typeface="Corbe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14" name="Google Shape;14;p2"/>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1600"/>
              </a:spcBef>
              <a:spcAft>
                <a:spcPts val="0"/>
              </a:spcAft>
              <a:buSzPts val="900"/>
              <a:buChar char="○"/>
              <a:defRPr sz="1200"/>
            </a:lvl2pPr>
            <a:lvl3pPr marL="1371600" lvl="2" indent="-285750" algn="l" rtl="0">
              <a:lnSpc>
                <a:spcPct val="90000"/>
              </a:lnSpc>
              <a:spcBef>
                <a:spcPts val="1600"/>
              </a:spcBef>
              <a:spcAft>
                <a:spcPts val="0"/>
              </a:spcAft>
              <a:buSzPts val="900"/>
              <a:buChar char="■"/>
              <a:defRPr sz="1200"/>
            </a:lvl3pPr>
            <a:lvl4pPr marL="1828800" lvl="3" indent="-285750" algn="l" rtl="0">
              <a:lnSpc>
                <a:spcPct val="90000"/>
              </a:lnSpc>
              <a:spcBef>
                <a:spcPts val="1600"/>
              </a:spcBef>
              <a:spcAft>
                <a:spcPts val="0"/>
              </a:spcAft>
              <a:buSzPts val="900"/>
              <a:buChar char="●"/>
              <a:defRPr sz="1200"/>
            </a:lvl4pPr>
            <a:lvl5pPr marL="2286000" lvl="4" indent="-285750" algn="l" rtl="0">
              <a:lnSpc>
                <a:spcPct val="90000"/>
              </a:lnSpc>
              <a:spcBef>
                <a:spcPts val="1600"/>
              </a:spcBef>
              <a:spcAft>
                <a:spcPts val="0"/>
              </a:spcAft>
              <a:buSzPts val="900"/>
              <a:buChar char="○"/>
              <a:defRPr sz="1200"/>
            </a:lvl5pPr>
            <a:lvl6pPr marL="2743200" lvl="5" indent="-285750" algn="l" rtl="0">
              <a:lnSpc>
                <a:spcPct val="90000"/>
              </a:lnSpc>
              <a:spcBef>
                <a:spcPts val="1600"/>
              </a:spcBef>
              <a:spcAft>
                <a:spcPts val="0"/>
              </a:spcAft>
              <a:buSzPts val="900"/>
              <a:buChar char="■"/>
              <a:defRPr sz="1200"/>
            </a:lvl6pPr>
            <a:lvl7pPr marL="3200400" lvl="6" indent="-285750" algn="l" rtl="0">
              <a:lnSpc>
                <a:spcPct val="90000"/>
              </a:lnSpc>
              <a:spcBef>
                <a:spcPts val="1600"/>
              </a:spcBef>
              <a:spcAft>
                <a:spcPts val="0"/>
              </a:spcAft>
              <a:buSzPts val="900"/>
              <a:buChar char="●"/>
              <a:defRPr sz="1200"/>
            </a:lvl7pPr>
            <a:lvl8pPr marL="3657600" lvl="7" indent="-285750" algn="l" rtl="0">
              <a:lnSpc>
                <a:spcPct val="90000"/>
              </a:lnSpc>
              <a:spcBef>
                <a:spcPts val="1600"/>
              </a:spcBef>
              <a:spcAft>
                <a:spcPts val="0"/>
              </a:spcAft>
              <a:buSzPts val="900"/>
              <a:buChar char="○"/>
              <a:defRPr sz="1200"/>
            </a:lvl8pPr>
            <a:lvl9pPr marL="4114800" lvl="8" indent="-285750" algn="l" rtl="0">
              <a:lnSpc>
                <a:spcPct val="90000"/>
              </a:lnSpc>
              <a:spcBef>
                <a:spcPts val="1600"/>
              </a:spcBef>
              <a:spcAft>
                <a:spcPts val="1600"/>
              </a:spcAft>
              <a:buSzPts val="900"/>
              <a:buChar char="■"/>
              <a:defRPr sz="1200"/>
            </a:lvl9pPr>
          </a:lstStyle>
          <a:p>
            <a:endParaRPr/>
          </a:p>
        </p:txBody>
      </p:sp>
      <p:sp>
        <p:nvSpPr>
          <p:cNvPr id="15" name="Google Shape;15;p2"/>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1600"/>
              </a:spcBef>
              <a:spcAft>
                <a:spcPts val="0"/>
              </a:spcAft>
              <a:buSzPts val="900"/>
              <a:buChar char="○"/>
              <a:defRPr sz="1200"/>
            </a:lvl2pPr>
            <a:lvl3pPr marL="1371600" lvl="2" indent="-285750" algn="l" rtl="0">
              <a:lnSpc>
                <a:spcPct val="90000"/>
              </a:lnSpc>
              <a:spcBef>
                <a:spcPts val="1600"/>
              </a:spcBef>
              <a:spcAft>
                <a:spcPts val="0"/>
              </a:spcAft>
              <a:buSzPts val="900"/>
              <a:buChar char="■"/>
              <a:defRPr sz="1200"/>
            </a:lvl3pPr>
            <a:lvl4pPr marL="1828800" lvl="3" indent="-285750" algn="l" rtl="0">
              <a:lnSpc>
                <a:spcPct val="90000"/>
              </a:lnSpc>
              <a:spcBef>
                <a:spcPts val="1600"/>
              </a:spcBef>
              <a:spcAft>
                <a:spcPts val="0"/>
              </a:spcAft>
              <a:buSzPts val="900"/>
              <a:buChar char="●"/>
              <a:defRPr sz="1200"/>
            </a:lvl4pPr>
            <a:lvl5pPr marL="2286000" lvl="4" indent="-285750" algn="l" rtl="0">
              <a:lnSpc>
                <a:spcPct val="90000"/>
              </a:lnSpc>
              <a:spcBef>
                <a:spcPts val="1600"/>
              </a:spcBef>
              <a:spcAft>
                <a:spcPts val="0"/>
              </a:spcAft>
              <a:buSzPts val="900"/>
              <a:buChar char="○"/>
              <a:defRPr sz="1200"/>
            </a:lvl5pPr>
            <a:lvl6pPr marL="2743200" lvl="5" indent="-285750" algn="l" rtl="0">
              <a:lnSpc>
                <a:spcPct val="90000"/>
              </a:lnSpc>
              <a:spcBef>
                <a:spcPts val="1600"/>
              </a:spcBef>
              <a:spcAft>
                <a:spcPts val="0"/>
              </a:spcAft>
              <a:buSzPts val="900"/>
              <a:buChar char="■"/>
              <a:defRPr sz="1200"/>
            </a:lvl6pPr>
            <a:lvl7pPr marL="3200400" lvl="6" indent="-285750" algn="l" rtl="0">
              <a:lnSpc>
                <a:spcPct val="90000"/>
              </a:lnSpc>
              <a:spcBef>
                <a:spcPts val="1600"/>
              </a:spcBef>
              <a:spcAft>
                <a:spcPts val="0"/>
              </a:spcAft>
              <a:buSzPts val="900"/>
              <a:buChar char="●"/>
              <a:defRPr sz="1200"/>
            </a:lvl7pPr>
            <a:lvl8pPr marL="3657600" lvl="7" indent="-285750" algn="l" rtl="0">
              <a:lnSpc>
                <a:spcPct val="90000"/>
              </a:lnSpc>
              <a:spcBef>
                <a:spcPts val="1600"/>
              </a:spcBef>
              <a:spcAft>
                <a:spcPts val="0"/>
              </a:spcAft>
              <a:buSzPts val="900"/>
              <a:buChar char="○"/>
              <a:defRPr sz="1200"/>
            </a:lvl8pPr>
            <a:lvl9pPr marL="4114800" lvl="8" indent="-285750" algn="l" rtl="0">
              <a:lnSpc>
                <a:spcPct val="90000"/>
              </a:lnSpc>
              <a:spcBef>
                <a:spcPts val="1600"/>
              </a:spcBef>
              <a:spcAft>
                <a:spcPts val="1600"/>
              </a:spcAft>
              <a:buSzPts val="900"/>
              <a:buChar char="■"/>
              <a:defRPr sz="1200"/>
            </a:lvl9pPr>
          </a:lstStyle>
          <a:p>
            <a:endParaRPr/>
          </a:p>
        </p:txBody>
      </p:sp>
      <p:sp>
        <p:nvSpPr>
          <p:cNvPr id="16" name="Google Shape;16;p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1"/>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72" name="Google Shape;72;p11"/>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73" name="Google Shape;73;p11"/>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2300"/>
              <a:buFont typeface="Corbel"/>
              <a:buNone/>
              <a:defRPr sz="3000" b="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2"/>
          <p:cNvSpPr>
            <a:spLocks noGrp="1"/>
          </p:cNvSpPr>
          <p:nvPr>
            <p:ph type="pic" idx="2"/>
          </p:nvPr>
        </p:nvSpPr>
        <p:spPr>
          <a:xfrm>
            <a:off x="4059936" y="802385"/>
            <a:ext cx="4574400" cy="3600600"/>
          </a:xfrm>
          <a:prstGeom prst="rect">
            <a:avLst/>
          </a:prstGeom>
          <a:noFill/>
          <a:ln>
            <a:noFill/>
          </a:ln>
        </p:spPr>
      </p:sp>
      <p:sp>
        <p:nvSpPr>
          <p:cNvPr id="77" name="Google Shape;77;p12"/>
          <p:cNvSpPr txBox="1">
            <a:spLocks noGrp="1"/>
          </p:cNvSpPr>
          <p:nvPr>
            <p:ph type="body" idx="1"/>
          </p:nvPr>
        </p:nvSpPr>
        <p:spPr>
          <a:xfrm>
            <a:off x="857250" y="2125980"/>
            <a:ext cx="2949000" cy="21603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800"/>
              </a:spcBef>
              <a:spcAft>
                <a:spcPts val="0"/>
              </a:spcAft>
              <a:buSzPts val="800"/>
              <a:buNone/>
              <a:defRPr sz="1300"/>
            </a:lvl1pPr>
            <a:lvl2pPr marL="914400" lvl="1" indent="-228600" algn="l" rtl="0">
              <a:lnSpc>
                <a:spcPct val="90000"/>
              </a:lnSpc>
              <a:spcBef>
                <a:spcPts val="200"/>
              </a:spcBef>
              <a:spcAft>
                <a:spcPts val="0"/>
              </a:spcAft>
              <a:buSzPts val="500"/>
              <a:buNone/>
              <a:defRPr sz="900"/>
            </a:lvl2pPr>
            <a:lvl3pPr marL="1371600" lvl="2" indent="-228600" algn="l" rtl="0">
              <a:lnSpc>
                <a:spcPct val="90000"/>
              </a:lnSpc>
              <a:spcBef>
                <a:spcPts val="300"/>
              </a:spcBef>
              <a:spcAft>
                <a:spcPts val="0"/>
              </a:spcAft>
              <a:buSzPts val="500"/>
              <a:buNone/>
              <a:defRPr sz="800"/>
            </a:lvl3pPr>
            <a:lvl4pPr marL="1828800" lvl="3" indent="-228600" algn="l" rtl="0">
              <a:lnSpc>
                <a:spcPct val="90000"/>
              </a:lnSpc>
              <a:spcBef>
                <a:spcPts val="300"/>
              </a:spcBef>
              <a:spcAft>
                <a:spcPts val="0"/>
              </a:spcAft>
              <a:buSzPts val="400"/>
              <a:buNone/>
              <a:defRPr sz="700"/>
            </a:lvl4pPr>
            <a:lvl5pPr marL="2286000" lvl="4" indent="-228600" algn="l" rtl="0">
              <a:lnSpc>
                <a:spcPct val="90000"/>
              </a:lnSpc>
              <a:spcBef>
                <a:spcPts val="300"/>
              </a:spcBef>
              <a:spcAft>
                <a:spcPts val="0"/>
              </a:spcAft>
              <a:buSzPts val="400"/>
              <a:buNone/>
              <a:defRPr sz="700"/>
            </a:lvl5pPr>
            <a:lvl6pPr marL="2743200" lvl="5" indent="-228600" algn="l" rtl="0">
              <a:lnSpc>
                <a:spcPct val="90000"/>
              </a:lnSpc>
              <a:spcBef>
                <a:spcPts val="300"/>
              </a:spcBef>
              <a:spcAft>
                <a:spcPts val="0"/>
              </a:spcAft>
              <a:buSzPts val="400"/>
              <a:buNone/>
              <a:defRPr sz="700"/>
            </a:lvl6pPr>
            <a:lvl7pPr marL="3200400" lvl="6" indent="-228600" algn="l" rtl="0">
              <a:lnSpc>
                <a:spcPct val="90000"/>
              </a:lnSpc>
              <a:spcBef>
                <a:spcPts val="300"/>
              </a:spcBef>
              <a:spcAft>
                <a:spcPts val="0"/>
              </a:spcAft>
              <a:buSzPts val="400"/>
              <a:buNone/>
              <a:defRPr sz="700"/>
            </a:lvl7pPr>
            <a:lvl8pPr marL="3657600" lvl="7" indent="-228600" algn="l" rtl="0">
              <a:lnSpc>
                <a:spcPct val="90000"/>
              </a:lnSpc>
              <a:spcBef>
                <a:spcPts val="300"/>
              </a:spcBef>
              <a:spcAft>
                <a:spcPts val="0"/>
              </a:spcAft>
              <a:buSzPts val="400"/>
              <a:buNone/>
              <a:defRPr sz="700"/>
            </a:lvl8pPr>
            <a:lvl9pPr marL="4114800" lvl="8" indent="-228600" algn="l" rtl="0">
              <a:lnSpc>
                <a:spcPct val="90000"/>
              </a:lnSpc>
              <a:spcBef>
                <a:spcPts val="300"/>
              </a:spcBef>
              <a:spcAft>
                <a:spcPts val="300"/>
              </a:spcAft>
              <a:buSzPts val="400"/>
              <a:buNone/>
              <a:defRPr sz="700"/>
            </a:lvl9pPr>
          </a:lstStyle>
          <a:p>
            <a:endParaRPr/>
          </a:p>
        </p:txBody>
      </p:sp>
      <p:sp>
        <p:nvSpPr>
          <p:cNvPr id="78" name="Google Shape;78;p12"/>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79" name="Google Shape;79;p12"/>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0" name="Google Shape;80;p12"/>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3" name="Google Shape;83;p13"/>
          <p:cNvSpPr txBox="1">
            <a:spLocks noGrp="1"/>
          </p:cNvSpPr>
          <p:nvPr>
            <p:ph type="body" idx="1"/>
          </p:nvPr>
        </p:nvSpPr>
        <p:spPr>
          <a:xfrm rot="5400000">
            <a:off x="3045204" y="-644849"/>
            <a:ext cx="3028800" cy="74046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84" name="Google Shape;84;p1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5" name="Google Shape;85;p13"/>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86" name="Google Shape;86;p13"/>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rot="5400000">
            <a:off x="5386349" y="1728901"/>
            <a:ext cx="4057800" cy="1743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14"/>
          <p:cNvSpPr txBox="1">
            <a:spLocks noGrp="1"/>
          </p:cNvSpPr>
          <p:nvPr>
            <p:ph type="body" idx="1"/>
          </p:nvPr>
        </p:nvSpPr>
        <p:spPr>
          <a:xfrm rot="5400000">
            <a:off x="1614374" y="-185699"/>
            <a:ext cx="4057800" cy="5572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90" name="Google Shape;90;p14"/>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1" name="Google Shape;91;p14"/>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2" name="Google Shape;92;p14"/>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93"/>
        <p:cNvGrpSpPr/>
        <p:nvPr/>
      </p:nvGrpSpPr>
      <p:grpSpPr>
        <a:xfrm>
          <a:off x="0" y="0"/>
          <a:ext cx="0" cy="0"/>
          <a:chOff x="0" y="0"/>
          <a:chExt cx="0" cy="0"/>
        </a:xfrm>
      </p:grpSpPr>
      <p:sp>
        <p:nvSpPr>
          <p:cNvPr id="94" name="Google Shape;94;p15"/>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5" name="Google Shape;95;p15"/>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6" name="Google Shape;96;p15"/>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txBox="1">
            <a:spLocks noGrp="1"/>
          </p:cNvSpPr>
          <p:nvPr>
            <p:ph type="title"/>
          </p:nvPr>
        </p:nvSpPr>
        <p:spPr>
          <a:xfrm>
            <a:off x="265500" y="1233175"/>
            <a:ext cx="4045200" cy="14823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0" name="Google Shape;100;p16"/>
          <p:cNvSpPr txBox="1">
            <a:spLocks noGrp="1"/>
          </p:cNvSpPr>
          <p:nvPr>
            <p:ph type="subTitle" idx="1"/>
          </p:nvPr>
        </p:nvSpPr>
        <p:spPr>
          <a:xfrm>
            <a:off x="265500" y="2803075"/>
            <a:ext cx="4045200" cy="12351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SzPts val="2100"/>
              <a:buNone/>
              <a:defRPr sz="2100"/>
            </a:lvl1pPr>
            <a:lvl2pPr lvl="1" algn="ctr" rtl="0">
              <a:lnSpc>
                <a:spcPct val="100000"/>
              </a:lnSpc>
              <a:spcBef>
                <a:spcPts val="100"/>
              </a:spcBef>
              <a:spcAft>
                <a:spcPts val="0"/>
              </a:spcAft>
              <a:buSzPts val="2100"/>
              <a:buNone/>
              <a:defRPr sz="2100"/>
            </a:lvl2pPr>
            <a:lvl3pPr lvl="2" algn="ctr" rtl="0">
              <a:lnSpc>
                <a:spcPct val="100000"/>
              </a:lnSpc>
              <a:spcBef>
                <a:spcPts val="200"/>
              </a:spcBef>
              <a:spcAft>
                <a:spcPts val="0"/>
              </a:spcAft>
              <a:buSzPts val="2100"/>
              <a:buNone/>
              <a:defRPr sz="2100"/>
            </a:lvl3pPr>
            <a:lvl4pPr lvl="3" algn="ctr" rtl="0">
              <a:lnSpc>
                <a:spcPct val="100000"/>
              </a:lnSpc>
              <a:spcBef>
                <a:spcPts val="200"/>
              </a:spcBef>
              <a:spcAft>
                <a:spcPts val="0"/>
              </a:spcAft>
              <a:buSzPts val="2100"/>
              <a:buNone/>
              <a:defRPr sz="2100"/>
            </a:lvl4pPr>
            <a:lvl5pPr lvl="4" algn="ctr" rtl="0">
              <a:lnSpc>
                <a:spcPct val="100000"/>
              </a:lnSpc>
              <a:spcBef>
                <a:spcPts val="200"/>
              </a:spcBef>
              <a:spcAft>
                <a:spcPts val="0"/>
              </a:spcAft>
              <a:buSzPts val="2100"/>
              <a:buNone/>
              <a:defRPr sz="2100"/>
            </a:lvl5pPr>
            <a:lvl6pPr lvl="5" algn="ctr" rtl="0">
              <a:lnSpc>
                <a:spcPct val="100000"/>
              </a:lnSpc>
              <a:spcBef>
                <a:spcPts val="200"/>
              </a:spcBef>
              <a:spcAft>
                <a:spcPts val="0"/>
              </a:spcAft>
              <a:buSzPts val="2100"/>
              <a:buNone/>
              <a:defRPr sz="2100"/>
            </a:lvl6pPr>
            <a:lvl7pPr lvl="6" algn="ctr" rtl="0">
              <a:lnSpc>
                <a:spcPct val="100000"/>
              </a:lnSpc>
              <a:spcBef>
                <a:spcPts val="200"/>
              </a:spcBef>
              <a:spcAft>
                <a:spcPts val="0"/>
              </a:spcAft>
              <a:buSzPts val="2100"/>
              <a:buNone/>
              <a:defRPr sz="2100"/>
            </a:lvl7pPr>
            <a:lvl8pPr lvl="7" algn="ctr" rtl="0">
              <a:lnSpc>
                <a:spcPct val="100000"/>
              </a:lnSpc>
              <a:spcBef>
                <a:spcPts val="200"/>
              </a:spcBef>
              <a:spcAft>
                <a:spcPts val="0"/>
              </a:spcAft>
              <a:buSzPts val="2100"/>
              <a:buNone/>
              <a:defRPr sz="2100"/>
            </a:lvl8pPr>
            <a:lvl9pPr lvl="8" algn="ctr" rtl="0">
              <a:lnSpc>
                <a:spcPct val="100000"/>
              </a:lnSpc>
              <a:spcBef>
                <a:spcPts val="200"/>
              </a:spcBef>
              <a:spcAft>
                <a:spcPts val="0"/>
              </a:spcAft>
              <a:buSzPts val="2100"/>
              <a:buNone/>
              <a:defRPr sz="2100"/>
            </a:lvl9pPr>
          </a:lstStyle>
          <a:p>
            <a:endParaRPr/>
          </a:p>
        </p:txBody>
      </p:sp>
      <p:sp>
        <p:nvSpPr>
          <p:cNvPr id="101" name="Google Shape;101;p16"/>
          <p:cNvSpPr txBox="1">
            <a:spLocks noGrp="1"/>
          </p:cNvSpPr>
          <p:nvPr>
            <p:ph type="body" idx="2"/>
          </p:nvPr>
        </p:nvSpPr>
        <p:spPr>
          <a:xfrm>
            <a:off x="4939500" y="724075"/>
            <a:ext cx="3837000" cy="3695100"/>
          </a:xfrm>
          <a:prstGeom prst="rect">
            <a:avLst/>
          </a:prstGeom>
        </p:spPr>
        <p:txBody>
          <a:bodyPr spcFirstLastPara="1" wrap="square" lIns="68575" tIns="34275" rIns="68575" bIns="34275" anchor="ctr" anchorCtr="0">
            <a:noAutofit/>
          </a:bodyPr>
          <a:lstStyle>
            <a:lvl1pPr marL="457200" lvl="0" indent="-292100" rtl="0">
              <a:spcBef>
                <a:spcPts val="800"/>
              </a:spcBef>
              <a:spcAft>
                <a:spcPts val="0"/>
              </a:spcAft>
              <a:buSzPts val="1000"/>
              <a:buChar char="•"/>
              <a:defRPr/>
            </a:lvl1pPr>
            <a:lvl2pPr marL="914400" lvl="1" indent="-285750" rtl="0">
              <a:spcBef>
                <a:spcPts val="100"/>
              </a:spcBef>
              <a:spcAft>
                <a:spcPts val="0"/>
              </a:spcAft>
              <a:buSzPts val="900"/>
              <a:buChar char="•"/>
              <a:defRPr/>
            </a:lvl2pPr>
            <a:lvl3pPr marL="1371600" lvl="2" indent="-279400" rtl="0">
              <a:spcBef>
                <a:spcPts val="200"/>
              </a:spcBef>
              <a:spcAft>
                <a:spcPts val="0"/>
              </a:spcAft>
              <a:buSzPts val="800"/>
              <a:buChar char="•"/>
              <a:defRPr/>
            </a:lvl3pPr>
            <a:lvl4pPr marL="1828800" lvl="3" indent="-273050" rtl="0">
              <a:spcBef>
                <a:spcPts val="200"/>
              </a:spcBef>
              <a:spcAft>
                <a:spcPts val="0"/>
              </a:spcAft>
              <a:buSzPts val="700"/>
              <a:buChar char="•"/>
              <a:defRPr/>
            </a:lvl4pPr>
            <a:lvl5pPr marL="2286000" lvl="4" indent="-273050" rtl="0">
              <a:spcBef>
                <a:spcPts val="200"/>
              </a:spcBef>
              <a:spcAft>
                <a:spcPts val="0"/>
              </a:spcAft>
              <a:buSzPts val="700"/>
              <a:buChar char="•"/>
              <a:defRPr/>
            </a:lvl5pPr>
            <a:lvl6pPr marL="2743200" lvl="5" indent="-273050" rtl="0">
              <a:spcBef>
                <a:spcPts val="200"/>
              </a:spcBef>
              <a:spcAft>
                <a:spcPts val="0"/>
              </a:spcAft>
              <a:buSzPts val="700"/>
              <a:buChar char="•"/>
              <a:defRPr/>
            </a:lvl6pPr>
            <a:lvl7pPr marL="3200400" lvl="6" indent="-273050" rtl="0">
              <a:spcBef>
                <a:spcPts val="200"/>
              </a:spcBef>
              <a:spcAft>
                <a:spcPts val="0"/>
              </a:spcAft>
              <a:buSzPts val="700"/>
              <a:buChar char="•"/>
              <a:defRPr/>
            </a:lvl7pPr>
            <a:lvl8pPr marL="3657600" lvl="7" indent="-273050" rtl="0">
              <a:spcBef>
                <a:spcPts val="200"/>
              </a:spcBef>
              <a:spcAft>
                <a:spcPts val="0"/>
              </a:spcAft>
              <a:buSzPts val="700"/>
              <a:buChar char="•"/>
              <a:defRPr/>
            </a:lvl8pPr>
            <a:lvl9pPr marL="4114800" lvl="8" indent="-273050" rtl="0">
              <a:spcBef>
                <a:spcPts val="200"/>
              </a:spcBef>
              <a:spcAft>
                <a:spcPts val="200"/>
              </a:spcAft>
              <a:buSzPts val="700"/>
              <a:buChar char="•"/>
              <a:defRPr/>
            </a:lvl9pPr>
          </a:lstStyle>
          <a:p>
            <a:endParaRPr/>
          </a:p>
        </p:txBody>
      </p:sp>
      <p:sp>
        <p:nvSpPr>
          <p:cNvPr id="102" name="Google Shape;102;p1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7"/>
        <p:cNvGrpSpPr/>
        <p:nvPr/>
      </p:nvGrpSpPr>
      <p:grpSpPr>
        <a:xfrm>
          <a:off x="0" y="0"/>
          <a:ext cx="0" cy="0"/>
          <a:chOff x="0" y="0"/>
          <a:chExt cx="0" cy="0"/>
        </a:xfrm>
      </p:grpSpPr>
      <p:sp>
        <p:nvSpPr>
          <p:cNvPr id="108" name="Google Shape;108;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9" name="Google Shape;109;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7" name="Google Shape;11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1" name="Google Shape;121;p2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2" name="Google Shape;12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29818" y="880181"/>
            <a:ext cx="7475100" cy="2194500"/>
          </a:xfrm>
          <a:prstGeom prst="rect">
            <a:avLst/>
          </a:prstGeom>
          <a:noFill/>
          <a:ln>
            <a:noFill/>
          </a:ln>
        </p:spPr>
        <p:txBody>
          <a:bodyPr spcFirstLastPara="1" wrap="square" lIns="68575" tIns="34275" rIns="68575" bIns="34275" anchor="b" anchorCtr="0">
            <a:noAutofit/>
          </a:bodyPr>
          <a:lstStyle>
            <a:lvl1pPr lvl="0" algn="ctr" rtl="0">
              <a:lnSpc>
                <a:spcPct val="85000"/>
              </a:lnSpc>
              <a:spcBef>
                <a:spcPts val="0"/>
              </a:spcBef>
              <a:spcAft>
                <a:spcPts val="0"/>
              </a:spcAft>
              <a:buClr>
                <a:schemeClr val="accent1"/>
              </a:buClr>
              <a:buSzPts val="4100"/>
              <a:buFont typeface="Corbel"/>
              <a:buNone/>
              <a:defRPr sz="5400" b="0" cap="none"/>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1282446" y="3115891"/>
            <a:ext cx="6576900" cy="10230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1100"/>
              </a:spcBef>
              <a:spcAft>
                <a:spcPts val="0"/>
              </a:spcAft>
              <a:buSzPts val="1000"/>
              <a:buNone/>
              <a:defRPr sz="1700">
                <a:solidFill>
                  <a:schemeClr val="accent1"/>
                </a:solidFill>
              </a:defRPr>
            </a:lvl1pPr>
            <a:lvl2pPr marL="914400" lvl="1" indent="-228600" algn="l" rtl="0">
              <a:lnSpc>
                <a:spcPct val="90000"/>
              </a:lnSpc>
              <a:spcBef>
                <a:spcPts val="200"/>
              </a:spcBef>
              <a:spcAft>
                <a:spcPts val="0"/>
              </a:spcAft>
              <a:buSzPts val="800"/>
              <a:buNone/>
              <a:defRPr sz="1400">
                <a:solidFill>
                  <a:srgbClr val="888888"/>
                </a:solidFill>
              </a:defRPr>
            </a:lvl2pPr>
            <a:lvl3pPr marL="1371600" lvl="2" indent="-228600" algn="l" rtl="0">
              <a:lnSpc>
                <a:spcPct val="90000"/>
              </a:lnSpc>
              <a:spcBef>
                <a:spcPts val="300"/>
              </a:spcBef>
              <a:spcAft>
                <a:spcPts val="0"/>
              </a:spcAft>
              <a:buSzPts val="700"/>
              <a:buNone/>
              <a:defRPr sz="1200">
                <a:solidFill>
                  <a:srgbClr val="888888"/>
                </a:solidFill>
              </a:defRPr>
            </a:lvl3pPr>
            <a:lvl4pPr marL="1828800" lvl="3" indent="-228600" algn="l" rtl="0">
              <a:lnSpc>
                <a:spcPct val="90000"/>
              </a:lnSpc>
              <a:spcBef>
                <a:spcPts val="300"/>
              </a:spcBef>
              <a:spcAft>
                <a:spcPts val="0"/>
              </a:spcAft>
              <a:buSzPts val="600"/>
              <a:buNone/>
              <a:defRPr sz="1100">
                <a:solidFill>
                  <a:srgbClr val="888888"/>
                </a:solidFill>
              </a:defRPr>
            </a:lvl4pPr>
            <a:lvl5pPr marL="2286000" lvl="4" indent="-228600" algn="l" rtl="0">
              <a:lnSpc>
                <a:spcPct val="90000"/>
              </a:lnSpc>
              <a:spcBef>
                <a:spcPts val="300"/>
              </a:spcBef>
              <a:spcAft>
                <a:spcPts val="0"/>
              </a:spcAft>
              <a:buSzPts val="600"/>
              <a:buNone/>
              <a:defRPr sz="1100">
                <a:solidFill>
                  <a:srgbClr val="888888"/>
                </a:solidFill>
              </a:defRPr>
            </a:lvl5pPr>
            <a:lvl6pPr marL="2743200" lvl="5" indent="-228600" algn="l" rtl="0">
              <a:lnSpc>
                <a:spcPct val="90000"/>
              </a:lnSpc>
              <a:spcBef>
                <a:spcPts val="300"/>
              </a:spcBef>
              <a:spcAft>
                <a:spcPts val="0"/>
              </a:spcAft>
              <a:buSzPts val="600"/>
              <a:buNone/>
              <a:defRPr sz="1100">
                <a:solidFill>
                  <a:srgbClr val="888888"/>
                </a:solidFill>
              </a:defRPr>
            </a:lvl6pPr>
            <a:lvl7pPr marL="3200400" lvl="6" indent="-228600" algn="l" rtl="0">
              <a:lnSpc>
                <a:spcPct val="90000"/>
              </a:lnSpc>
              <a:spcBef>
                <a:spcPts val="300"/>
              </a:spcBef>
              <a:spcAft>
                <a:spcPts val="0"/>
              </a:spcAft>
              <a:buSzPts val="600"/>
              <a:buNone/>
              <a:defRPr sz="1100">
                <a:solidFill>
                  <a:srgbClr val="888888"/>
                </a:solidFill>
              </a:defRPr>
            </a:lvl7pPr>
            <a:lvl8pPr marL="3657600" lvl="7" indent="-228600" algn="l" rtl="0">
              <a:lnSpc>
                <a:spcPct val="90000"/>
              </a:lnSpc>
              <a:spcBef>
                <a:spcPts val="300"/>
              </a:spcBef>
              <a:spcAft>
                <a:spcPts val="0"/>
              </a:spcAft>
              <a:buSzPts val="600"/>
              <a:buNone/>
              <a:defRPr sz="1100">
                <a:solidFill>
                  <a:srgbClr val="888888"/>
                </a:solidFill>
              </a:defRPr>
            </a:lvl8pPr>
            <a:lvl9pPr marL="4114800" lvl="8" indent="-228600" algn="l" rtl="0">
              <a:lnSpc>
                <a:spcPct val="90000"/>
              </a:lnSpc>
              <a:spcBef>
                <a:spcPts val="300"/>
              </a:spcBef>
              <a:spcAft>
                <a:spcPts val="300"/>
              </a:spcAft>
              <a:buSzPts val="600"/>
              <a:buNone/>
              <a:defRPr sz="1100">
                <a:solidFill>
                  <a:srgbClr val="888888"/>
                </a:solidFill>
              </a:defRPr>
            </a:lvl9pPr>
          </a:lstStyle>
          <a:p>
            <a:endParaRPr/>
          </a:p>
        </p:txBody>
      </p:sp>
      <p:sp>
        <p:nvSpPr>
          <p:cNvPr id="20" name="Google Shape;20;p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21" name="Google Shape;21;p3"/>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22" name="Google Shape;22;p3"/>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3" name="Google Shape;23;p3"/>
          <p:cNvCxnSpPr/>
          <p:nvPr/>
        </p:nvCxnSpPr>
        <p:spPr>
          <a:xfrm>
            <a:off x="1485901" y="3015306"/>
            <a:ext cx="6172200"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 name="Google Shape;128;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9" name="Google Shape;1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2" name="Google Shape;13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3"/>
        <p:cNvGrpSpPr/>
        <p:nvPr/>
      </p:nvGrpSpPr>
      <p:grpSpPr>
        <a:xfrm>
          <a:off x="0" y="0"/>
          <a:ext cx="0" cy="0"/>
          <a:chOff x="0" y="0"/>
          <a:chExt cx="0" cy="0"/>
        </a:xfrm>
      </p:grpSpPr>
      <p:sp>
        <p:nvSpPr>
          <p:cNvPr id="134" name="Google Shape;134;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6" name="Google Shape;136;p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7" name="Google Shape;137;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8" name="Google Shape;13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9"/>
        <p:cNvGrpSpPr/>
        <p:nvPr/>
      </p:nvGrpSpPr>
      <p:grpSpPr>
        <a:xfrm>
          <a:off x="0" y="0"/>
          <a:ext cx="0" cy="0"/>
          <a:chOff x="0" y="0"/>
          <a:chExt cx="0" cy="0"/>
        </a:xfrm>
      </p:grpSpPr>
      <p:sp>
        <p:nvSpPr>
          <p:cNvPr id="140" name="Google Shape;140;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41" name="Google Shape;14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2"/>
        <p:cNvGrpSpPr/>
        <p:nvPr/>
      </p:nvGrpSpPr>
      <p:grpSpPr>
        <a:xfrm>
          <a:off x="0" y="0"/>
          <a:ext cx="0" cy="0"/>
          <a:chOff x="0" y="0"/>
          <a:chExt cx="0" cy="0"/>
        </a:xfrm>
      </p:grpSpPr>
      <p:sp>
        <p:nvSpPr>
          <p:cNvPr id="143" name="Google Shape;143;p2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4" name="Google Shape;144;p2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45" name="Google Shape;14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accent1"/>
              </a:buClr>
              <a:buSzPts val="2100"/>
              <a:buFont typeface="Corbel"/>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26" name="Google Shape;26;p4"/>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SzPts val="1400"/>
              <a:buChar char="●"/>
              <a:defRPr/>
            </a:lvl1pPr>
            <a:lvl2pPr marL="914400" lvl="1" indent="-298450" algn="l" rtl="0">
              <a:lnSpc>
                <a:spcPct val="90000"/>
              </a:lnSpc>
              <a:spcBef>
                <a:spcPts val="1600"/>
              </a:spcBef>
              <a:spcAft>
                <a:spcPts val="0"/>
              </a:spcAft>
              <a:buSzPts val="1100"/>
              <a:buChar char="○"/>
              <a:defRPr/>
            </a:lvl2pPr>
            <a:lvl3pPr marL="1371600" lvl="2" indent="-298450" algn="l" rtl="0">
              <a:lnSpc>
                <a:spcPct val="90000"/>
              </a:lnSpc>
              <a:spcBef>
                <a:spcPts val="1600"/>
              </a:spcBef>
              <a:spcAft>
                <a:spcPts val="0"/>
              </a:spcAft>
              <a:buSzPts val="1100"/>
              <a:buChar char="■"/>
              <a:defRPr/>
            </a:lvl3pPr>
            <a:lvl4pPr marL="1828800" lvl="3" indent="-298450" algn="l" rtl="0">
              <a:lnSpc>
                <a:spcPct val="90000"/>
              </a:lnSpc>
              <a:spcBef>
                <a:spcPts val="1600"/>
              </a:spcBef>
              <a:spcAft>
                <a:spcPts val="0"/>
              </a:spcAft>
              <a:buSzPts val="1100"/>
              <a:buChar char="●"/>
              <a:defRPr/>
            </a:lvl4pPr>
            <a:lvl5pPr marL="2286000" lvl="4" indent="-298450" algn="l" rtl="0">
              <a:lnSpc>
                <a:spcPct val="90000"/>
              </a:lnSpc>
              <a:spcBef>
                <a:spcPts val="1600"/>
              </a:spcBef>
              <a:spcAft>
                <a:spcPts val="0"/>
              </a:spcAft>
              <a:buSzPts val="1100"/>
              <a:buChar char="○"/>
              <a:defRPr/>
            </a:lvl5pPr>
            <a:lvl6pPr marL="2743200" lvl="5" indent="-298450" algn="l" rtl="0">
              <a:lnSpc>
                <a:spcPct val="90000"/>
              </a:lnSpc>
              <a:spcBef>
                <a:spcPts val="1600"/>
              </a:spcBef>
              <a:spcAft>
                <a:spcPts val="0"/>
              </a:spcAft>
              <a:buSzPts val="1100"/>
              <a:buChar char="■"/>
              <a:defRPr/>
            </a:lvl6pPr>
            <a:lvl7pPr marL="3200400" lvl="6" indent="-298450" algn="l" rtl="0">
              <a:lnSpc>
                <a:spcPct val="90000"/>
              </a:lnSpc>
              <a:spcBef>
                <a:spcPts val="1600"/>
              </a:spcBef>
              <a:spcAft>
                <a:spcPts val="0"/>
              </a:spcAft>
              <a:buSzPts val="1100"/>
              <a:buChar char="●"/>
              <a:defRPr/>
            </a:lvl7pPr>
            <a:lvl8pPr marL="3657600" lvl="7" indent="-298450" algn="l" rtl="0">
              <a:lnSpc>
                <a:spcPct val="90000"/>
              </a:lnSpc>
              <a:spcBef>
                <a:spcPts val="1600"/>
              </a:spcBef>
              <a:spcAft>
                <a:spcPts val="0"/>
              </a:spcAft>
              <a:buSzPts val="1100"/>
              <a:buChar char="○"/>
              <a:defRPr/>
            </a:lvl8pPr>
            <a:lvl9pPr marL="4114800" lvl="8" indent="-298450" algn="l" rtl="0">
              <a:lnSpc>
                <a:spcPct val="90000"/>
              </a:lnSpc>
              <a:spcBef>
                <a:spcPts val="1600"/>
              </a:spcBef>
              <a:spcAft>
                <a:spcPts val="1600"/>
              </a:spcAft>
              <a:buSzPts val="1100"/>
              <a:buChar char="■"/>
              <a:defRPr/>
            </a:lvl9pPr>
          </a:lstStyle>
          <a:p>
            <a:endParaRPr/>
          </a:p>
        </p:txBody>
      </p:sp>
      <p:sp>
        <p:nvSpPr>
          <p:cNvPr id="27" name="Google Shape;27;p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857251" y="1543050"/>
            <a:ext cx="7404600" cy="30288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31" name="Google Shape;31;p5"/>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32" name="Google Shape;32;p5"/>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33" name="Google Shape;33;p5"/>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6"/>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36" name="Google Shape;36;p6"/>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37" name="Google Shape;37;p6"/>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2300"/>
              <a:buFont typeface="Corbel"/>
              <a:buNone/>
              <a:defRPr sz="3000" b="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 name="Google Shape;40;p7"/>
          <p:cNvSpPr txBox="1">
            <a:spLocks noGrp="1"/>
          </p:cNvSpPr>
          <p:nvPr>
            <p:ph type="body" idx="1"/>
          </p:nvPr>
        </p:nvSpPr>
        <p:spPr>
          <a:xfrm>
            <a:off x="4389119" y="822960"/>
            <a:ext cx="3909000" cy="3497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1100"/>
              </a:spcBef>
              <a:spcAft>
                <a:spcPts val="0"/>
              </a:spcAft>
              <a:buSzPts val="1400"/>
              <a:buChar char="•"/>
              <a:defRPr sz="2400"/>
            </a:lvl1pPr>
            <a:lvl2pPr marL="914400" lvl="1" indent="-311150" algn="l" rtl="0">
              <a:lnSpc>
                <a:spcPct val="90000"/>
              </a:lnSpc>
              <a:spcBef>
                <a:spcPts val="200"/>
              </a:spcBef>
              <a:spcAft>
                <a:spcPts val="0"/>
              </a:spcAft>
              <a:buSzPts val="1300"/>
              <a:buChar char="•"/>
              <a:defRPr sz="2100"/>
            </a:lvl2pPr>
            <a:lvl3pPr marL="1371600" lvl="2" indent="-298450" algn="l" rtl="0">
              <a:lnSpc>
                <a:spcPct val="90000"/>
              </a:lnSpc>
              <a:spcBef>
                <a:spcPts val="300"/>
              </a:spcBef>
              <a:spcAft>
                <a:spcPts val="0"/>
              </a:spcAft>
              <a:buSzPts val="1100"/>
              <a:buChar char="•"/>
              <a:defRPr sz="1800"/>
            </a:lvl3pPr>
            <a:lvl4pPr marL="1828800" lvl="3" indent="-285750" algn="l" rtl="0">
              <a:lnSpc>
                <a:spcPct val="90000"/>
              </a:lnSpc>
              <a:spcBef>
                <a:spcPts val="300"/>
              </a:spcBef>
              <a:spcAft>
                <a:spcPts val="0"/>
              </a:spcAft>
              <a:buSzPts val="900"/>
              <a:buChar char="•"/>
              <a:defRPr sz="1500"/>
            </a:lvl4pPr>
            <a:lvl5pPr marL="2286000" lvl="4" indent="-285750" algn="l" rtl="0">
              <a:lnSpc>
                <a:spcPct val="90000"/>
              </a:lnSpc>
              <a:spcBef>
                <a:spcPts val="300"/>
              </a:spcBef>
              <a:spcAft>
                <a:spcPts val="0"/>
              </a:spcAft>
              <a:buSzPts val="900"/>
              <a:buChar char="•"/>
              <a:defRPr sz="1500"/>
            </a:lvl5pPr>
            <a:lvl6pPr marL="2743200" lvl="5" indent="-285750" algn="l" rtl="0">
              <a:lnSpc>
                <a:spcPct val="90000"/>
              </a:lnSpc>
              <a:spcBef>
                <a:spcPts val="300"/>
              </a:spcBef>
              <a:spcAft>
                <a:spcPts val="0"/>
              </a:spcAft>
              <a:buSzPts val="900"/>
              <a:buChar char="•"/>
              <a:defRPr sz="1500"/>
            </a:lvl6pPr>
            <a:lvl7pPr marL="3200400" lvl="6" indent="-285750" algn="l" rtl="0">
              <a:lnSpc>
                <a:spcPct val="90000"/>
              </a:lnSpc>
              <a:spcBef>
                <a:spcPts val="300"/>
              </a:spcBef>
              <a:spcAft>
                <a:spcPts val="0"/>
              </a:spcAft>
              <a:buSzPts val="900"/>
              <a:buChar char="•"/>
              <a:defRPr sz="1500"/>
            </a:lvl7pPr>
            <a:lvl8pPr marL="3657600" lvl="7" indent="-285750" algn="l" rtl="0">
              <a:lnSpc>
                <a:spcPct val="90000"/>
              </a:lnSpc>
              <a:spcBef>
                <a:spcPts val="300"/>
              </a:spcBef>
              <a:spcAft>
                <a:spcPts val="0"/>
              </a:spcAft>
              <a:buSzPts val="900"/>
              <a:buChar char="•"/>
              <a:defRPr sz="1500"/>
            </a:lvl8pPr>
            <a:lvl9pPr marL="4114800" lvl="8" indent="-285750" algn="l" rtl="0">
              <a:lnSpc>
                <a:spcPct val="90000"/>
              </a:lnSpc>
              <a:spcBef>
                <a:spcPts val="300"/>
              </a:spcBef>
              <a:spcAft>
                <a:spcPts val="300"/>
              </a:spcAft>
              <a:buSzPts val="900"/>
              <a:buChar char="•"/>
              <a:defRPr sz="1500"/>
            </a:lvl9pPr>
          </a:lstStyle>
          <a:p>
            <a:endParaRPr/>
          </a:p>
        </p:txBody>
      </p:sp>
      <p:sp>
        <p:nvSpPr>
          <p:cNvPr id="41" name="Google Shape;41;p7"/>
          <p:cNvSpPr txBox="1">
            <a:spLocks noGrp="1"/>
          </p:cNvSpPr>
          <p:nvPr>
            <p:ph type="body" idx="2"/>
          </p:nvPr>
        </p:nvSpPr>
        <p:spPr>
          <a:xfrm>
            <a:off x="857250" y="2125980"/>
            <a:ext cx="2949000" cy="22632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800"/>
              </a:spcBef>
              <a:spcAft>
                <a:spcPts val="0"/>
              </a:spcAft>
              <a:buSzPts val="800"/>
              <a:buNone/>
              <a:defRPr sz="1300"/>
            </a:lvl1pPr>
            <a:lvl2pPr marL="914400" lvl="1" indent="-228600" algn="l" rtl="0">
              <a:lnSpc>
                <a:spcPct val="90000"/>
              </a:lnSpc>
              <a:spcBef>
                <a:spcPts val="200"/>
              </a:spcBef>
              <a:spcAft>
                <a:spcPts val="0"/>
              </a:spcAft>
              <a:buSzPts val="500"/>
              <a:buNone/>
              <a:defRPr sz="900"/>
            </a:lvl2pPr>
            <a:lvl3pPr marL="1371600" lvl="2" indent="-228600" algn="l" rtl="0">
              <a:lnSpc>
                <a:spcPct val="90000"/>
              </a:lnSpc>
              <a:spcBef>
                <a:spcPts val="300"/>
              </a:spcBef>
              <a:spcAft>
                <a:spcPts val="0"/>
              </a:spcAft>
              <a:buSzPts val="500"/>
              <a:buNone/>
              <a:defRPr sz="800"/>
            </a:lvl3pPr>
            <a:lvl4pPr marL="1828800" lvl="3" indent="-228600" algn="l" rtl="0">
              <a:lnSpc>
                <a:spcPct val="90000"/>
              </a:lnSpc>
              <a:spcBef>
                <a:spcPts val="300"/>
              </a:spcBef>
              <a:spcAft>
                <a:spcPts val="0"/>
              </a:spcAft>
              <a:buSzPts val="400"/>
              <a:buNone/>
              <a:defRPr sz="700"/>
            </a:lvl4pPr>
            <a:lvl5pPr marL="2286000" lvl="4" indent="-228600" algn="l" rtl="0">
              <a:lnSpc>
                <a:spcPct val="90000"/>
              </a:lnSpc>
              <a:spcBef>
                <a:spcPts val="300"/>
              </a:spcBef>
              <a:spcAft>
                <a:spcPts val="0"/>
              </a:spcAft>
              <a:buSzPts val="400"/>
              <a:buNone/>
              <a:defRPr sz="700"/>
            </a:lvl5pPr>
            <a:lvl6pPr marL="2743200" lvl="5" indent="-228600" algn="l" rtl="0">
              <a:lnSpc>
                <a:spcPct val="90000"/>
              </a:lnSpc>
              <a:spcBef>
                <a:spcPts val="300"/>
              </a:spcBef>
              <a:spcAft>
                <a:spcPts val="0"/>
              </a:spcAft>
              <a:buSzPts val="400"/>
              <a:buNone/>
              <a:defRPr sz="700"/>
            </a:lvl6pPr>
            <a:lvl7pPr marL="3200400" lvl="6" indent="-228600" algn="l" rtl="0">
              <a:lnSpc>
                <a:spcPct val="90000"/>
              </a:lnSpc>
              <a:spcBef>
                <a:spcPts val="300"/>
              </a:spcBef>
              <a:spcAft>
                <a:spcPts val="0"/>
              </a:spcAft>
              <a:buSzPts val="400"/>
              <a:buNone/>
              <a:defRPr sz="700"/>
            </a:lvl7pPr>
            <a:lvl8pPr marL="3657600" lvl="7" indent="-228600" algn="l" rtl="0">
              <a:lnSpc>
                <a:spcPct val="90000"/>
              </a:lnSpc>
              <a:spcBef>
                <a:spcPts val="300"/>
              </a:spcBef>
              <a:spcAft>
                <a:spcPts val="0"/>
              </a:spcAft>
              <a:buSzPts val="400"/>
              <a:buNone/>
              <a:defRPr sz="700"/>
            </a:lvl8pPr>
            <a:lvl9pPr marL="4114800" lvl="8" indent="-228600" algn="l" rtl="0">
              <a:lnSpc>
                <a:spcPct val="90000"/>
              </a:lnSpc>
              <a:spcBef>
                <a:spcPts val="300"/>
              </a:spcBef>
              <a:spcAft>
                <a:spcPts val="300"/>
              </a:spcAft>
              <a:buSzPts val="400"/>
              <a:buNone/>
              <a:defRPr sz="700"/>
            </a:lvl9pPr>
          </a:lstStyle>
          <a:p>
            <a:endParaRPr/>
          </a:p>
        </p:txBody>
      </p:sp>
      <p:sp>
        <p:nvSpPr>
          <p:cNvPr id="42" name="Google Shape;42;p7"/>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43" name="Google Shape;43;p7"/>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44" name="Google Shape;44;p7"/>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p8"/>
          <p:cNvSpPr/>
          <p:nvPr/>
        </p:nvSpPr>
        <p:spPr>
          <a:xfrm>
            <a:off x="173355" y="182881"/>
            <a:ext cx="8793600" cy="4783500"/>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8"/>
          <p:cNvSpPr txBox="1">
            <a:spLocks noGrp="1"/>
          </p:cNvSpPr>
          <p:nvPr>
            <p:ph type="ctrTitle"/>
          </p:nvPr>
        </p:nvSpPr>
        <p:spPr>
          <a:xfrm>
            <a:off x="832485" y="661782"/>
            <a:ext cx="7475100" cy="2194500"/>
          </a:xfrm>
          <a:prstGeom prst="rect">
            <a:avLst/>
          </a:prstGeom>
          <a:noFill/>
          <a:ln>
            <a:noFill/>
          </a:ln>
        </p:spPr>
        <p:txBody>
          <a:bodyPr spcFirstLastPara="1" wrap="square" lIns="68575" tIns="34275" rIns="68575" bIns="34275" anchor="b" anchorCtr="0">
            <a:noAutofit/>
          </a:bodyPr>
          <a:lstStyle>
            <a:lvl1pPr lvl="0" algn="ctr" rtl="0">
              <a:lnSpc>
                <a:spcPct val="85000"/>
              </a:lnSpc>
              <a:spcBef>
                <a:spcPts val="0"/>
              </a:spcBef>
              <a:spcAft>
                <a:spcPts val="0"/>
              </a:spcAft>
              <a:buClr>
                <a:srgbClr val="FFFFFF"/>
              </a:buClr>
              <a:buSzPts val="4100"/>
              <a:buFont typeface="Corbel"/>
              <a:buNone/>
              <a:defRPr sz="5400" b="1" cap="none">
                <a:solidFill>
                  <a:srgbClr val="FFFFF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 name="Google Shape;48;p8"/>
          <p:cNvSpPr txBox="1">
            <a:spLocks noGrp="1"/>
          </p:cNvSpPr>
          <p:nvPr>
            <p:ph type="subTitle" idx="1"/>
          </p:nvPr>
        </p:nvSpPr>
        <p:spPr>
          <a:xfrm>
            <a:off x="1282148" y="2902226"/>
            <a:ext cx="6576000" cy="10410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100"/>
              </a:spcBef>
              <a:spcAft>
                <a:spcPts val="0"/>
              </a:spcAft>
              <a:buSzPts val="1000"/>
              <a:buNone/>
              <a:defRPr sz="1700">
                <a:solidFill>
                  <a:srgbClr val="FFFFFF"/>
                </a:solidFill>
              </a:defRPr>
            </a:lvl1pPr>
            <a:lvl2pPr lvl="1" algn="ctr" rtl="0">
              <a:lnSpc>
                <a:spcPct val="90000"/>
              </a:lnSpc>
              <a:spcBef>
                <a:spcPts val="200"/>
              </a:spcBef>
              <a:spcAft>
                <a:spcPts val="0"/>
              </a:spcAft>
              <a:buSzPts val="1000"/>
              <a:buNone/>
              <a:defRPr sz="1700"/>
            </a:lvl2pPr>
            <a:lvl3pPr lvl="2" algn="ctr" rtl="0">
              <a:lnSpc>
                <a:spcPct val="90000"/>
              </a:lnSpc>
              <a:spcBef>
                <a:spcPts val="300"/>
              </a:spcBef>
              <a:spcAft>
                <a:spcPts val="0"/>
              </a:spcAft>
              <a:buSzPts val="1000"/>
              <a:buNone/>
              <a:defRPr sz="1700"/>
            </a:lvl3pPr>
            <a:lvl4pPr lvl="3" algn="ctr" rtl="0">
              <a:lnSpc>
                <a:spcPct val="90000"/>
              </a:lnSpc>
              <a:spcBef>
                <a:spcPts val="300"/>
              </a:spcBef>
              <a:spcAft>
                <a:spcPts val="0"/>
              </a:spcAft>
              <a:buSzPts val="900"/>
              <a:buNone/>
              <a:defRPr sz="1500"/>
            </a:lvl4pPr>
            <a:lvl5pPr lvl="4" algn="ctr" rtl="0">
              <a:lnSpc>
                <a:spcPct val="90000"/>
              </a:lnSpc>
              <a:spcBef>
                <a:spcPts val="300"/>
              </a:spcBef>
              <a:spcAft>
                <a:spcPts val="0"/>
              </a:spcAft>
              <a:buSzPts val="900"/>
              <a:buNone/>
              <a:defRPr sz="1500"/>
            </a:lvl5pPr>
            <a:lvl6pPr lvl="5" algn="ctr" rtl="0">
              <a:lnSpc>
                <a:spcPct val="90000"/>
              </a:lnSpc>
              <a:spcBef>
                <a:spcPts val="300"/>
              </a:spcBef>
              <a:spcAft>
                <a:spcPts val="0"/>
              </a:spcAft>
              <a:buSzPts val="900"/>
              <a:buNone/>
              <a:defRPr sz="1500"/>
            </a:lvl6pPr>
            <a:lvl7pPr lvl="6" algn="ctr" rtl="0">
              <a:lnSpc>
                <a:spcPct val="90000"/>
              </a:lnSpc>
              <a:spcBef>
                <a:spcPts val="300"/>
              </a:spcBef>
              <a:spcAft>
                <a:spcPts val="0"/>
              </a:spcAft>
              <a:buSzPts val="900"/>
              <a:buNone/>
              <a:defRPr sz="1500"/>
            </a:lvl7pPr>
            <a:lvl8pPr lvl="7" algn="ctr" rtl="0">
              <a:lnSpc>
                <a:spcPct val="90000"/>
              </a:lnSpc>
              <a:spcBef>
                <a:spcPts val="300"/>
              </a:spcBef>
              <a:spcAft>
                <a:spcPts val="0"/>
              </a:spcAft>
              <a:buSzPts val="900"/>
              <a:buNone/>
              <a:defRPr sz="1500"/>
            </a:lvl8pPr>
            <a:lvl9pPr lvl="8" algn="ctr" rtl="0">
              <a:lnSpc>
                <a:spcPct val="90000"/>
              </a:lnSpc>
              <a:spcBef>
                <a:spcPts val="300"/>
              </a:spcBef>
              <a:spcAft>
                <a:spcPts val="300"/>
              </a:spcAft>
              <a:buSzPts val="900"/>
              <a:buNone/>
              <a:defRPr sz="1500"/>
            </a:lvl9pPr>
          </a:lstStyle>
          <a:p>
            <a:endParaRPr/>
          </a:p>
        </p:txBody>
      </p:sp>
      <p:sp>
        <p:nvSpPr>
          <p:cNvPr id="49" name="Google Shape;49;p8"/>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FFFF"/>
              </a:buClr>
              <a:buSzPts val="1100"/>
              <a:buFont typeface="Arial"/>
              <a:buNone/>
              <a:defRPr>
                <a:solidFill>
                  <a:srgbClr val="FFFFFF"/>
                </a:solidFill>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50" name="Google Shape;50;p8"/>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100"/>
              <a:buFont typeface="Arial"/>
              <a:buNone/>
              <a:defRPr>
                <a:solidFill>
                  <a:srgbClr val="FFFFFF"/>
                </a:solidFill>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51" name="Google Shape;51;p8"/>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2" name="Google Shape;52;p8"/>
          <p:cNvCxnSpPr/>
          <p:nvPr/>
        </p:nvCxnSpPr>
        <p:spPr>
          <a:xfrm>
            <a:off x="1483996" y="2800350"/>
            <a:ext cx="6172200"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 name="Google Shape;55;p9"/>
          <p:cNvSpPr txBox="1">
            <a:spLocks noGrp="1"/>
          </p:cNvSpPr>
          <p:nvPr>
            <p:ph type="body" idx="1"/>
          </p:nvPr>
        </p:nvSpPr>
        <p:spPr>
          <a:xfrm>
            <a:off x="857250" y="1543049"/>
            <a:ext cx="3566100" cy="30174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56" name="Google Shape;56;p9"/>
          <p:cNvSpPr txBox="1">
            <a:spLocks noGrp="1"/>
          </p:cNvSpPr>
          <p:nvPr>
            <p:ph type="body" idx="2"/>
          </p:nvPr>
        </p:nvSpPr>
        <p:spPr>
          <a:xfrm>
            <a:off x="4700709" y="1543050"/>
            <a:ext cx="3566100" cy="30174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57" name="Google Shape;57;p9"/>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58" name="Google Shape;58;p9"/>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59" name="Google Shape;59;p9"/>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 name="Google Shape;62;p10"/>
          <p:cNvSpPr txBox="1">
            <a:spLocks noGrp="1"/>
          </p:cNvSpPr>
          <p:nvPr>
            <p:ph type="body" idx="1"/>
          </p:nvPr>
        </p:nvSpPr>
        <p:spPr>
          <a:xfrm>
            <a:off x="857250" y="1501133"/>
            <a:ext cx="3566100" cy="5829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0"/>
              </a:spcBef>
              <a:spcAft>
                <a:spcPts val="0"/>
              </a:spcAft>
              <a:buSzPts val="1100"/>
              <a:buNone/>
              <a:defRPr sz="1800" b="1"/>
            </a:lvl1pPr>
            <a:lvl2pPr marL="914400" lvl="1" indent="-228600" algn="l" rtl="0">
              <a:lnSpc>
                <a:spcPct val="90000"/>
              </a:lnSpc>
              <a:spcBef>
                <a:spcPts val="200"/>
              </a:spcBef>
              <a:spcAft>
                <a:spcPts val="0"/>
              </a:spcAft>
              <a:buSzPts val="900"/>
              <a:buNone/>
              <a:defRPr sz="1500" b="1"/>
            </a:lvl2pPr>
            <a:lvl3pPr marL="1371600" lvl="2" indent="-228600" algn="l" rtl="0">
              <a:lnSpc>
                <a:spcPct val="90000"/>
              </a:lnSpc>
              <a:spcBef>
                <a:spcPts val="300"/>
              </a:spcBef>
              <a:spcAft>
                <a:spcPts val="0"/>
              </a:spcAft>
              <a:buSzPts val="800"/>
              <a:buNone/>
              <a:defRPr sz="1400" b="1"/>
            </a:lvl3pPr>
            <a:lvl4pPr marL="1828800" lvl="3" indent="-228600" algn="l" rtl="0">
              <a:lnSpc>
                <a:spcPct val="90000"/>
              </a:lnSpc>
              <a:spcBef>
                <a:spcPts val="300"/>
              </a:spcBef>
              <a:spcAft>
                <a:spcPts val="0"/>
              </a:spcAft>
              <a:buSzPts val="700"/>
              <a:buNone/>
              <a:defRPr sz="1200" b="1"/>
            </a:lvl4pPr>
            <a:lvl5pPr marL="2286000" lvl="4" indent="-228600" algn="l" rtl="0">
              <a:lnSpc>
                <a:spcPct val="90000"/>
              </a:lnSpc>
              <a:spcBef>
                <a:spcPts val="300"/>
              </a:spcBef>
              <a:spcAft>
                <a:spcPts val="0"/>
              </a:spcAft>
              <a:buSzPts val="700"/>
              <a:buNone/>
              <a:defRPr sz="1200" b="1"/>
            </a:lvl5pPr>
            <a:lvl6pPr marL="2743200" lvl="5" indent="-228600" algn="l" rtl="0">
              <a:lnSpc>
                <a:spcPct val="90000"/>
              </a:lnSpc>
              <a:spcBef>
                <a:spcPts val="300"/>
              </a:spcBef>
              <a:spcAft>
                <a:spcPts val="0"/>
              </a:spcAft>
              <a:buSzPts val="700"/>
              <a:buNone/>
              <a:defRPr sz="1200" b="1"/>
            </a:lvl6pPr>
            <a:lvl7pPr marL="3200400" lvl="6" indent="-228600" algn="l" rtl="0">
              <a:lnSpc>
                <a:spcPct val="90000"/>
              </a:lnSpc>
              <a:spcBef>
                <a:spcPts val="300"/>
              </a:spcBef>
              <a:spcAft>
                <a:spcPts val="0"/>
              </a:spcAft>
              <a:buSzPts val="700"/>
              <a:buNone/>
              <a:defRPr sz="1200" b="1"/>
            </a:lvl7pPr>
            <a:lvl8pPr marL="3657600" lvl="7" indent="-228600" algn="l" rtl="0">
              <a:lnSpc>
                <a:spcPct val="90000"/>
              </a:lnSpc>
              <a:spcBef>
                <a:spcPts val="300"/>
              </a:spcBef>
              <a:spcAft>
                <a:spcPts val="0"/>
              </a:spcAft>
              <a:buSzPts val="700"/>
              <a:buNone/>
              <a:defRPr sz="1200" b="1"/>
            </a:lvl8pPr>
            <a:lvl9pPr marL="4114800" lvl="8" indent="-228600" algn="l" rtl="0">
              <a:lnSpc>
                <a:spcPct val="90000"/>
              </a:lnSpc>
              <a:spcBef>
                <a:spcPts val="300"/>
              </a:spcBef>
              <a:spcAft>
                <a:spcPts val="300"/>
              </a:spcAft>
              <a:buSzPts val="700"/>
              <a:buNone/>
              <a:defRPr sz="1200" b="1"/>
            </a:lvl9pPr>
          </a:lstStyle>
          <a:p>
            <a:endParaRPr/>
          </a:p>
        </p:txBody>
      </p:sp>
      <p:sp>
        <p:nvSpPr>
          <p:cNvPr id="63" name="Google Shape;63;p10"/>
          <p:cNvSpPr txBox="1">
            <a:spLocks noGrp="1"/>
          </p:cNvSpPr>
          <p:nvPr>
            <p:ph type="body" idx="2"/>
          </p:nvPr>
        </p:nvSpPr>
        <p:spPr>
          <a:xfrm>
            <a:off x="857250" y="2041112"/>
            <a:ext cx="3566100" cy="25374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64" name="Google Shape;64;p10"/>
          <p:cNvSpPr txBox="1">
            <a:spLocks noGrp="1"/>
          </p:cNvSpPr>
          <p:nvPr>
            <p:ph type="body" idx="3"/>
          </p:nvPr>
        </p:nvSpPr>
        <p:spPr>
          <a:xfrm>
            <a:off x="4701880" y="1499274"/>
            <a:ext cx="3566100" cy="5829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0"/>
              </a:spcBef>
              <a:spcAft>
                <a:spcPts val="0"/>
              </a:spcAft>
              <a:buSzPts val="1100"/>
              <a:buNone/>
              <a:defRPr sz="1800" b="1"/>
            </a:lvl1pPr>
            <a:lvl2pPr marL="914400" lvl="1" indent="-228600" algn="l" rtl="0">
              <a:lnSpc>
                <a:spcPct val="90000"/>
              </a:lnSpc>
              <a:spcBef>
                <a:spcPts val="200"/>
              </a:spcBef>
              <a:spcAft>
                <a:spcPts val="0"/>
              </a:spcAft>
              <a:buSzPts val="900"/>
              <a:buNone/>
              <a:defRPr sz="1500" b="1"/>
            </a:lvl2pPr>
            <a:lvl3pPr marL="1371600" lvl="2" indent="-228600" algn="l" rtl="0">
              <a:lnSpc>
                <a:spcPct val="90000"/>
              </a:lnSpc>
              <a:spcBef>
                <a:spcPts val="300"/>
              </a:spcBef>
              <a:spcAft>
                <a:spcPts val="0"/>
              </a:spcAft>
              <a:buSzPts val="800"/>
              <a:buNone/>
              <a:defRPr sz="1400" b="1"/>
            </a:lvl3pPr>
            <a:lvl4pPr marL="1828800" lvl="3" indent="-228600" algn="l" rtl="0">
              <a:lnSpc>
                <a:spcPct val="90000"/>
              </a:lnSpc>
              <a:spcBef>
                <a:spcPts val="300"/>
              </a:spcBef>
              <a:spcAft>
                <a:spcPts val="0"/>
              </a:spcAft>
              <a:buSzPts val="700"/>
              <a:buNone/>
              <a:defRPr sz="1200" b="1"/>
            </a:lvl4pPr>
            <a:lvl5pPr marL="2286000" lvl="4" indent="-228600" algn="l" rtl="0">
              <a:lnSpc>
                <a:spcPct val="90000"/>
              </a:lnSpc>
              <a:spcBef>
                <a:spcPts val="300"/>
              </a:spcBef>
              <a:spcAft>
                <a:spcPts val="0"/>
              </a:spcAft>
              <a:buSzPts val="700"/>
              <a:buNone/>
              <a:defRPr sz="1200" b="1"/>
            </a:lvl5pPr>
            <a:lvl6pPr marL="2743200" lvl="5" indent="-228600" algn="l" rtl="0">
              <a:lnSpc>
                <a:spcPct val="90000"/>
              </a:lnSpc>
              <a:spcBef>
                <a:spcPts val="300"/>
              </a:spcBef>
              <a:spcAft>
                <a:spcPts val="0"/>
              </a:spcAft>
              <a:buSzPts val="700"/>
              <a:buNone/>
              <a:defRPr sz="1200" b="1"/>
            </a:lvl6pPr>
            <a:lvl7pPr marL="3200400" lvl="6" indent="-228600" algn="l" rtl="0">
              <a:lnSpc>
                <a:spcPct val="90000"/>
              </a:lnSpc>
              <a:spcBef>
                <a:spcPts val="300"/>
              </a:spcBef>
              <a:spcAft>
                <a:spcPts val="0"/>
              </a:spcAft>
              <a:buSzPts val="700"/>
              <a:buNone/>
              <a:defRPr sz="1200" b="1"/>
            </a:lvl7pPr>
            <a:lvl8pPr marL="3657600" lvl="7" indent="-228600" algn="l" rtl="0">
              <a:lnSpc>
                <a:spcPct val="90000"/>
              </a:lnSpc>
              <a:spcBef>
                <a:spcPts val="300"/>
              </a:spcBef>
              <a:spcAft>
                <a:spcPts val="0"/>
              </a:spcAft>
              <a:buSzPts val="700"/>
              <a:buNone/>
              <a:defRPr sz="1200" b="1"/>
            </a:lvl8pPr>
            <a:lvl9pPr marL="4114800" lvl="8" indent="-228600" algn="l" rtl="0">
              <a:lnSpc>
                <a:spcPct val="90000"/>
              </a:lnSpc>
              <a:spcBef>
                <a:spcPts val="300"/>
              </a:spcBef>
              <a:spcAft>
                <a:spcPts val="300"/>
              </a:spcAft>
              <a:buSzPts val="700"/>
              <a:buNone/>
              <a:defRPr sz="1200" b="1"/>
            </a:lvl9pPr>
          </a:lstStyle>
          <a:p>
            <a:endParaRPr/>
          </a:p>
        </p:txBody>
      </p:sp>
      <p:sp>
        <p:nvSpPr>
          <p:cNvPr id="65" name="Google Shape;65;p10"/>
          <p:cNvSpPr txBox="1">
            <a:spLocks noGrp="1"/>
          </p:cNvSpPr>
          <p:nvPr>
            <p:ph type="body" idx="4"/>
          </p:nvPr>
        </p:nvSpPr>
        <p:spPr>
          <a:xfrm>
            <a:off x="4701880" y="2039492"/>
            <a:ext cx="3566100" cy="2537400"/>
          </a:xfrm>
          <a:prstGeom prst="rect">
            <a:avLst/>
          </a:prstGeom>
          <a:noFill/>
          <a:ln>
            <a:noFill/>
          </a:ln>
        </p:spPr>
        <p:txBody>
          <a:bodyPr spcFirstLastPara="1" wrap="square" lIns="68575" tIns="34275" rIns="68575" bIns="34275" anchor="t" anchorCtr="0">
            <a:noAutofit/>
          </a:bodyPr>
          <a:lstStyle>
            <a:lvl1pPr marL="457200" lvl="0" indent="-292100" algn="l" rtl="0">
              <a:lnSpc>
                <a:spcPct val="90000"/>
              </a:lnSpc>
              <a:spcBef>
                <a:spcPts val="1100"/>
              </a:spcBef>
              <a:spcAft>
                <a:spcPts val="0"/>
              </a:spcAft>
              <a:buSzPts val="1000"/>
              <a:buChar char="•"/>
              <a:defRPr sz="1700"/>
            </a:lvl1pPr>
            <a:lvl2pPr marL="914400" lvl="1" indent="-285750" algn="l" rtl="0">
              <a:lnSpc>
                <a:spcPct val="90000"/>
              </a:lnSpc>
              <a:spcBef>
                <a:spcPts val="200"/>
              </a:spcBef>
              <a:spcAft>
                <a:spcPts val="0"/>
              </a:spcAft>
              <a:buSzPts val="900"/>
              <a:buChar char="•"/>
              <a:defRPr sz="1500"/>
            </a:lvl2pPr>
            <a:lvl3pPr marL="1371600" lvl="2" indent="-279400" algn="l" rtl="0">
              <a:lnSpc>
                <a:spcPct val="90000"/>
              </a:lnSpc>
              <a:spcBef>
                <a:spcPts val="300"/>
              </a:spcBef>
              <a:spcAft>
                <a:spcPts val="0"/>
              </a:spcAft>
              <a:buSzPts val="800"/>
              <a:buChar char="•"/>
              <a:defRPr sz="1400"/>
            </a:lvl3pPr>
            <a:lvl4pPr marL="1828800" lvl="3" indent="-273050" algn="l" rtl="0">
              <a:lnSpc>
                <a:spcPct val="90000"/>
              </a:lnSpc>
              <a:spcBef>
                <a:spcPts val="300"/>
              </a:spcBef>
              <a:spcAft>
                <a:spcPts val="0"/>
              </a:spcAft>
              <a:buSzPts val="700"/>
              <a:buChar char="•"/>
              <a:defRPr sz="1200"/>
            </a:lvl4pPr>
            <a:lvl5pPr marL="2286000" lvl="4" indent="-273050" algn="l" rtl="0">
              <a:lnSpc>
                <a:spcPct val="90000"/>
              </a:lnSpc>
              <a:spcBef>
                <a:spcPts val="300"/>
              </a:spcBef>
              <a:spcAft>
                <a:spcPts val="0"/>
              </a:spcAft>
              <a:buSzPts val="700"/>
              <a:buChar char="•"/>
              <a:defRPr sz="1200"/>
            </a:lvl5pPr>
            <a:lvl6pPr marL="2743200" lvl="5" indent="-273050" algn="l" rtl="0">
              <a:lnSpc>
                <a:spcPct val="90000"/>
              </a:lnSpc>
              <a:spcBef>
                <a:spcPts val="300"/>
              </a:spcBef>
              <a:spcAft>
                <a:spcPts val="0"/>
              </a:spcAft>
              <a:buSzPts val="700"/>
              <a:buChar char="•"/>
              <a:defRPr sz="1200"/>
            </a:lvl6pPr>
            <a:lvl7pPr marL="3200400" lvl="6" indent="-273050" algn="l" rtl="0">
              <a:lnSpc>
                <a:spcPct val="90000"/>
              </a:lnSpc>
              <a:spcBef>
                <a:spcPts val="300"/>
              </a:spcBef>
              <a:spcAft>
                <a:spcPts val="0"/>
              </a:spcAft>
              <a:buSzPts val="700"/>
              <a:buChar char="•"/>
              <a:defRPr sz="1200"/>
            </a:lvl7pPr>
            <a:lvl8pPr marL="3657600" lvl="7" indent="-273050" algn="l" rtl="0">
              <a:lnSpc>
                <a:spcPct val="90000"/>
              </a:lnSpc>
              <a:spcBef>
                <a:spcPts val="300"/>
              </a:spcBef>
              <a:spcAft>
                <a:spcPts val="0"/>
              </a:spcAft>
              <a:buSzPts val="700"/>
              <a:buChar char="•"/>
              <a:defRPr sz="1200"/>
            </a:lvl8pPr>
            <a:lvl9pPr marL="4114800" lvl="8" indent="-273050" algn="l" rtl="0">
              <a:lnSpc>
                <a:spcPct val="90000"/>
              </a:lnSpc>
              <a:spcBef>
                <a:spcPts val="300"/>
              </a:spcBef>
              <a:spcAft>
                <a:spcPts val="300"/>
              </a:spcAft>
              <a:buSzPts val="700"/>
              <a:buChar char="•"/>
              <a:defRPr sz="1200"/>
            </a:lvl9pPr>
          </a:lstStyle>
          <a:p>
            <a:endParaRPr/>
          </a:p>
        </p:txBody>
      </p:sp>
      <p:sp>
        <p:nvSpPr>
          <p:cNvPr id="66" name="Google Shape;66;p10"/>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67" name="Google Shape;67;p10"/>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68" name="Google Shape;68;p10"/>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16BAE"/>
        </a:solidFill>
        <a:effectLst/>
      </p:bgPr>
    </p:bg>
    <p:spTree>
      <p:nvGrpSpPr>
        <p:cNvPr id="1" name="Shape 5"/>
        <p:cNvGrpSpPr/>
        <p:nvPr/>
      </p:nvGrpSpPr>
      <p:grpSpPr>
        <a:xfrm>
          <a:off x="0" y="0"/>
          <a:ext cx="0" cy="0"/>
          <a:chOff x="0" y="0"/>
          <a:chExt cx="0" cy="0"/>
        </a:xfrm>
      </p:grpSpPr>
      <p:sp>
        <p:nvSpPr>
          <p:cNvPr id="6" name="Google Shape;6;p1"/>
          <p:cNvSpPr/>
          <p:nvPr/>
        </p:nvSpPr>
        <p:spPr>
          <a:xfrm>
            <a:off x="173355" y="182881"/>
            <a:ext cx="8793600" cy="478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 name="Google Shape;7;p1"/>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accent1"/>
              </a:buClr>
              <a:buSzPts val="2500"/>
              <a:buFont typeface="Corbel"/>
              <a:buNone/>
              <a:defRPr sz="25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857251" y="1543050"/>
            <a:ext cx="7404600" cy="3028800"/>
          </a:xfrm>
          <a:prstGeom prst="rect">
            <a:avLst/>
          </a:prstGeom>
          <a:noFill/>
          <a:ln>
            <a:noFill/>
          </a:ln>
        </p:spPr>
        <p:txBody>
          <a:bodyPr spcFirstLastPara="1" wrap="square" lIns="68575" tIns="34275" rIns="68575" bIns="34275" anchor="t" anchorCtr="0">
            <a:noAutofit/>
          </a:bodyPr>
          <a:lstStyle>
            <a:lvl1pPr marL="457200" marR="0" lvl="0" indent="-292100" algn="l" rtl="0">
              <a:lnSpc>
                <a:spcPct val="90000"/>
              </a:lnSpc>
              <a:spcBef>
                <a:spcPts val="800"/>
              </a:spcBef>
              <a:spcAft>
                <a:spcPts val="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1pPr>
            <a:lvl2pPr marL="914400" marR="0" lvl="1" indent="-285750" algn="l" rtl="0">
              <a:lnSpc>
                <a:spcPct val="90000"/>
              </a:lnSpc>
              <a:spcBef>
                <a:spcPts val="100"/>
              </a:spcBef>
              <a:spcAft>
                <a:spcPts val="0"/>
              </a:spcAft>
              <a:buClr>
                <a:schemeClr val="accent1"/>
              </a:buClr>
              <a:buSzPts val="900"/>
              <a:buFont typeface="Corbel"/>
              <a:buChar char="•"/>
              <a:defRPr sz="1100" b="0" i="0" u="none" strike="noStrike" cap="none">
                <a:solidFill>
                  <a:schemeClr val="accent1"/>
                </a:solidFill>
                <a:latin typeface="Corbel"/>
                <a:ea typeface="Corbel"/>
                <a:cs typeface="Corbel"/>
                <a:sym typeface="Corbel"/>
              </a:defRPr>
            </a:lvl2pPr>
            <a:lvl3pPr marL="1371600" marR="0" lvl="2" indent="-279400" algn="l" rtl="0">
              <a:lnSpc>
                <a:spcPct val="90000"/>
              </a:lnSpc>
              <a:spcBef>
                <a:spcPts val="200"/>
              </a:spcBef>
              <a:spcAft>
                <a:spcPts val="0"/>
              </a:spcAft>
              <a:buClr>
                <a:schemeClr val="accent1"/>
              </a:buClr>
              <a:buSzPts val="800"/>
              <a:buFont typeface="Corbel"/>
              <a:buChar char="•"/>
              <a:defRPr sz="1000" b="0" i="0" u="none" strike="noStrike" cap="none">
                <a:solidFill>
                  <a:schemeClr val="accent1"/>
                </a:solidFill>
                <a:latin typeface="Corbel"/>
                <a:ea typeface="Corbel"/>
                <a:cs typeface="Corbel"/>
                <a:sym typeface="Corbel"/>
              </a:defRPr>
            </a:lvl3pPr>
            <a:lvl4pPr marL="1828800" marR="0" lvl="3"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4pPr>
            <a:lvl5pPr marL="2286000" marR="0" lvl="4"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5pPr>
            <a:lvl6pPr marL="2743200" marR="0" lvl="5"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6pPr>
            <a:lvl7pPr marL="3200400" marR="0" lvl="6"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7pPr>
            <a:lvl8pPr marL="3657600" marR="0" lvl="7"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8pPr>
            <a:lvl9pPr marL="4114800" marR="0" lvl="8" indent="-273050" algn="l" rtl="0">
              <a:lnSpc>
                <a:spcPct val="90000"/>
              </a:lnSpc>
              <a:spcBef>
                <a:spcPts val="200"/>
              </a:spcBef>
              <a:spcAft>
                <a:spcPts val="20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9pPr>
          </a:lstStyle>
          <a:p>
            <a:endParaRPr/>
          </a:p>
        </p:txBody>
      </p:sp>
      <p:sp>
        <p:nvSpPr>
          <p:cNvPr id="9" name="Google Shape;9;p1"/>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accent1"/>
              </a:buClr>
              <a:buSzPts val="1100"/>
              <a:buFont typeface="Arial"/>
              <a:buNone/>
              <a:defRPr sz="9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accent1"/>
              </a:buClr>
              <a:buSzPts val="1100"/>
              <a:buFont typeface="Arial"/>
              <a:buNone/>
              <a:defRPr sz="9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5" name="Google Shape;105;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6" name="Google Shape;10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Scoville_scale"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kids.kiddle.co/Chili_pepper"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eJfp1fhNzOM"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9"/>
          <p:cNvSpPr/>
          <p:nvPr/>
        </p:nvSpPr>
        <p:spPr>
          <a:xfrm>
            <a:off x="151925" y="585975"/>
            <a:ext cx="8106000" cy="3657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 name="Google Shape;153;p29"/>
          <p:cNvSpPr txBox="1"/>
          <p:nvPr/>
        </p:nvSpPr>
        <p:spPr>
          <a:xfrm>
            <a:off x="270900" y="509767"/>
            <a:ext cx="8602200" cy="12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B16BAE"/>
                </a:solidFill>
              </a:rPr>
              <a:t>Option B, Unit 2, Pollen for You: </a:t>
            </a:r>
            <a:endParaRPr sz="3000" b="1">
              <a:solidFill>
                <a:srgbClr val="B16BAE"/>
              </a:solidFill>
            </a:endParaRPr>
          </a:p>
          <a:p>
            <a:pPr marL="0" lvl="0" indent="0" algn="l" rtl="0">
              <a:spcBef>
                <a:spcPts val="0"/>
              </a:spcBef>
              <a:spcAft>
                <a:spcPts val="0"/>
              </a:spcAft>
              <a:buNone/>
            </a:pPr>
            <a:r>
              <a:rPr lang="en" sz="3100" b="1">
                <a:solidFill>
                  <a:srgbClr val="B16BAE"/>
                </a:solidFill>
              </a:rPr>
              <a:t>Driving</a:t>
            </a:r>
            <a:r>
              <a:rPr lang="en" sz="3300" b="1">
                <a:solidFill>
                  <a:srgbClr val="B16BAE"/>
                </a:solidFill>
              </a:rPr>
              <a:t> </a:t>
            </a:r>
            <a:r>
              <a:rPr lang="en" sz="3100" b="1">
                <a:solidFill>
                  <a:srgbClr val="B16BAE"/>
                </a:solidFill>
              </a:rPr>
              <a:t>Questions</a:t>
            </a:r>
            <a:endParaRPr sz="3100" b="1">
              <a:solidFill>
                <a:srgbClr val="B16BAE"/>
              </a:solidFill>
            </a:endParaRPr>
          </a:p>
        </p:txBody>
      </p:sp>
      <p:sp>
        <p:nvSpPr>
          <p:cNvPr id="154" name="Google Shape;154;p29"/>
          <p:cNvSpPr txBox="1"/>
          <p:nvPr/>
        </p:nvSpPr>
        <p:spPr>
          <a:xfrm>
            <a:off x="372575" y="1655651"/>
            <a:ext cx="8073300" cy="2532900"/>
          </a:xfrm>
          <a:prstGeom prst="rect">
            <a:avLst/>
          </a:prstGeom>
          <a:noFill/>
          <a:ln>
            <a:noFill/>
          </a:ln>
        </p:spPr>
        <p:txBody>
          <a:bodyPr spcFirstLastPara="1" wrap="square" lIns="91425" tIns="91425" rIns="91425" bIns="91425" anchor="t" anchorCtr="0">
            <a:noAutofit/>
          </a:bodyPr>
          <a:lstStyle/>
          <a:p>
            <a:pPr marL="457200" lvl="0" indent="-419100" algn="l" rtl="0">
              <a:lnSpc>
                <a:spcPct val="100000"/>
              </a:lnSpc>
              <a:spcBef>
                <a:spcPts val="0"/>
              </a:spcBef>
              <a:spcAft>
                <a:spcPts val="0"/>
              </a:spcAft>
              <a:buClr>
                <a:srgbClr val="6AA84F"/>
              </a:buClr>
              <a:buSzPts val="3000"/>
              <a:buAutoNum type="arabicPeriod"/>
            </a:pPr>
            <a:r>
              <a:rPr lang="en" sz="3000">
                <a:solidFill>
                  <a:srgbClr val="6AA84F"/>
                </a:solidFill>
              </a:rPr>
              <a:t>How are traits passed from one generation to the next?</a:t>
            </a:r>
            <a:endParaRPr sz="3000">
              <a:solidFill>
                <a:srgbClr val="6AA84F"/>
              </a:solidFill>
            </a:endParaRPr>
          </a:p>
          <a:p>
            <a:pPr marL="457200" lvl="0" indent="-419100" algn="l" rtl="0">
              <a:lnSpc>
                <a:spcPct val="100000"/>
              </a:lnSpc>
              <a:spcBef>
                <a:spcPts val="1000"/>
              </a:spcBef>
              <a:spcAft>
                <a:spcPts val="1000"/>
              </a:spcAft>
              <a:buClr>
                <a:srgbClr val="6AA84F"/>
              </a:buClr>
              <a:buSzPts val="3000"/>
              <a:buAutoNum type="arabicPeriod"/>
            </a:pPr>
            <a:r>
              <a:rPr lang="en" sz="3000">
                <a:solidFill>
                  <a:srgbClr val="6AA84F"/>
                </a:solidFill>
              </a:rPr>
              <a:t>How can a change in the environment affect the development of traits in a population of organisms? </a:t>
            </a:r>
            <a:endParaRPr sz="3000">
              <a:solidFill>
                <a:srgbClr val="6AA84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a:spLocks noGrp="1"/>
          </p:cNvSpPr>
          <p:nvPr>
            <p:ph type="body" idx="4294967295"/>
          </p:nvPr>
        </p:nvSpPr>
        <p:spPr>
          <a:xfrm>
            <a:off x="4723325" y="194675"/>
            <a:ext cx="3999900" cy="822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4400">
                <a:latin typeface="Alfa Slab One"/>
                <a:ea typeface="Alfa Slab One"/>
                <a:cs typeface="Alfa Slab One"/>
                <a:sym typeface="Alfa Slab One"/>
              </a:rPr>
              <a:t>CHILICRAFT</a:t>
            </a:r>
            <a:endParaRPr sz="4400">
              <a:latin typeface="Alfa Slab One"/>
              <a:ea typeface="Alfa Slab One"/>
              <a:cs typeface="Alfa Slab One"/>
              <a:sym typeface="Alfa Slab One"/>
            </a:endParaRPr>
          </a:p>
        </p:txBody>
      </p:sp>
      <p:pic>
        <p:nvPicPr>
          <p:cNvPr id="221" name="Google Shape;221;p38"/>
          <p:cNvPicPr preferRelativeResize="0"/>
          <p:nvPr/>
        </p:nvPicPr>
        <p:blipFill>
          <a:blip r:embed="rId3">
            <a:alphaModFix/>
          </a:blip>
          <a:stretch>
            <a:fillRect/>
          </a:stretch>
        </p:blipFill>
        <p:spPr>
          <a:xfrm>
            <a:off x="4636700" y="855625"/>
            <a:ext cx="4259301" cy="4060750"/>
          </a:xfrm>
          <a:prstGeom prst="rect">
            <a:avLst/>
          </a:prstGeom>
          <a:noFill/>
          <a:ln>
            <a:noFill/>
          </a:ln>
        </p:spPr>
      </p:pic>
      <p:sp>
        <p:nvSpPr>
          <p:cNvPr id="222" name="Google Shape;222;p38"/>
          <p:cNvSpPr txBox="1"/>
          <p:nvPr/>
        </p:nvSpPr>
        <p:spPr>
          <a:xfrm>
            <a:off x="218350" y="363925"/>
            <a:ext cx="44703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dk1"/>
                </a:solidFill>
                <a:highlight>
                  <a:srgbClr val="B16BAE"/>
                </a:highlight>
              </a:rPr>
              <a:t>YOUR MISSION:</a:t>
            </a:r>
            <a:r>
              <a:rPr lang="en" sz="2800">
                <a:solidFill>
                  <a:schemeClr val="dk1"/>
                </a:solidFill>
                <a:highlight>
                  <a:srgbClr val="A6B727"/>
                </a:highlight>
              </a:rPr>
              <a:t> </a:t>
            </a:r>
            <a:endParaRPr sz="2800">
              <a:solidFill>
                <a:schemeClr val="dk1"/>
              </a:solidFill>
              <a:highlight>
                <a:srgbClr val="A6B727"/>
              </a:highlight>
            </a:endParaRPr>
          </a:p>
          <a:p>
            <a:pPr marL="0" lvl="0" indent="0" algn="l" rtl="0">
              <a:spcBef>
                <a:spcPts val="0"/>
              </a:spcBef>
              <a:spcAft>
                <a:spcPts val="0"/>
              </a:spcAft>
              <a:buNone/>
            </a:pPr>
            <a:r>
              <a:rPr lang="en" sz="2800" b="1">
                <a:solidFill>
                  <a:srgbClr val="7167AD"/>
                </a:solidFill>
              </a:rPr>
              <a:t>Build your Dream Pepper</a:t>
            </a:r>
            <a:endParaRPr sz="2800" b="1">
              <a:solidFill>
                <a:srgbClr val="7167AD"/>
              </a:solidFill>
            </a:endParaRPr>
          </a:p>
          <a:p>
            <a:pPr marL="0" lvl="0" indent="0" algn="l" rtl="0">
              <a:spcBef>
                <a:spcPts val="0"/>
              </a:spcBef>
              <a:spcAft>
                <a:spcPts val="0"/>
              </a:spcAft>
              <a:buNone/>
            </a:pPr>
            <a:endParaRPr sz="2800" b="1">
              <a:solidFill>
                <a:schemeClr val="dk1"/>
              </a:solidFill>
            </a:endParaRPr>
          </a:p>
          <a:p>
            <a:pPr marL="0" lvl="0" indent="0" algn="l" rtl="0">
              <a:spcBef>
                <a:spcPts val="0"/>
              </a:spcBef>
              <a:spcAft>
                <a:spcPts val="0"/>
              </a:spcAft>
              <a:buNone/>
            </a:pPr>
            <a:endParaRPr sz="2800">
              <a:solidFill>
                <a:schemeClr val="dk1"/>
              </a:solidFill>
            </a:endParaRPr>
          </a:p>
          <a:p>
            <a:pPr marL="0" lvl="0" indent="0" algn="l" rtl="0">
              <a:spcBef>
                <a:spcPts val="0"/>
              </a:spcBef>
              <a:spcAft>
                <a:spcPts val="0"/>
              </a:spcAft>
              <a:buNone/>
            </a:pPr>
            <a:endParaRPr sz="2800">
              <a:solidFill>
                <a:schemeClr val="dk1"/>
              </a:solidFill>
            </a:endParaRPr>
          </a:p>
          <a:p>
            <a:pPr marL="0" lvl="0" indent="0" algn="l" rtl="0">
              <a:spcBef>
                <a:spcPts val="0"/>
              </a:spcBef>
              <a:spcAft>
                <a:spcPts val="0"/>
              </a:spcAft>
              <a:buNone/>
            </a:pPr>
            <a:endParaRPr sz="2800">
              <a:solidFill>
                <a:schemeClr val="dk1"/>
              </a:solidFill>
            </a:endParaRPr>
          </a:p>
        </p:txBody>
      </p:sp>
      <p:sp>
        <p:nvSpPr>
          <p:cNvPr id="223" name="Google Shape;223;p38"/>
          <p:cNvSpPr txBox="1"/>
          <p:nvPr/>
        </p:nvSpPr>
        <p:spPr>
          <a:xfrm>
            <a:off x="428800" y="1672375"/>
            <a:ext cx="1576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A6B727"/>
                </a:solidFill>
              </a:rPr>
              <a:t>COLOR</a:t>
            </a:r>
            <a:endParaRPr sz="3000" b="1">
              <a:solidFill>
                <a:srgbClr val="A6B727"/>
              </a:solidFill>
            </a:endParaRPr>
          </a:p>
        </p:txBody>
      </p:sp>
      <p:sp>
        <p:nvSpPr>
          <p:cNvPr id="224" name="Google Shape;224;p38"/>
          <p:cNvSpPr txBox="1"/>
          <p:nvPr/>
        </p:nvSpPr>
        <p:spPr>
          <a:xfrm rot="-913242">
            <a:off x="639762" y="2656651"/>
            <a:ext cx="1576916" cy="6463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7167AD"/>
                </a:solidFill>
              </a:rPr>
              <a:t>SHAPE</a:t>
            </a:r>
            <a:endParaRPr sz="3000" b="1">
              <a:solidFill>
                <a:srgbClr val="7167AD"/>
              </a:solidFill>
            </a:endParaRPr>
          </a:p>
        </p:txBody>
      </p:sp>
      <p:sp>
        <p:nvSpPr>
          <p:cNvPr id="225" name="Google Shape;225;p38"/>
          <p:cNvSpPr txBox="1"/>
          <p:nvPr/>
        </p:nvSpPr>
        <p:spPr>
          <a:xfrm rot="1387278">
            <a:off x="2216117" y="2338647"/>
            <a:ext cx="1576860" cy="6465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B16BAE"/>
                </a:solidFill>
              </a:rPr>
              <a:t>SIZE</a:t>
            </a:r>
            <a:endParaRPr sz="3000" b="1">
              <a:solidFill>
                <a:srgbClr val="B16BAE"/>
              </a:solidFill>
            </a:endParaRPr>
          </a:p>
        </p:txBody>
      </p:sp>
      <p:sp>
        <p:nvSpPr>
          <p:cNvPr id="226" name="Google Shape;226;p38"/>
          <p:cNvSpPr txBox="1"/>
          <p:nvPr/>
        </p:nvSpPr>
        <p:spPr>
          <a:xfrm>
            <a:off x="1355125" y="3498650"/>
            <a:ext cx="2583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FF0000"/>
                </a:solidFill>
              </a:rPr>
              <a:t>HEAT LEVEL</a:t>
            </a:r>
            <a:endParaRPr sz="3000" b="1">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9"/>
          <p:cNvSpPr txBox="1">
            <a:spLocks noGrp="1"/>
          </p:cNvSpPr>
          <p:nvPr>
            <p:ph type="title" idx="4294967295"/>
          </p:nvPr>
        </p:nvSpPr>
        <p:spPr>
          <a:xfrm>
            <a:off x="305950" y="586200"/>
            <a:ext cx="8355600" cy="5766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2500" b="1">
                <a:solidFill>
                  <a:srgbClr val="B16BAE"/>
                </a:solidFill>
                <a:latin typeface="Arial"/>
                <a:ea typeface="Arial"/>
                <a:cs typeface="Arial"/>
                <a:sym typeface="Arial"/>
              </a:rPr>
              <a:t>Before we actually play Chilicraft…we need some background information.</a:t>
            </a:r>
            <a:endParaRPr sz="2500" b="1">
              <a:solidFill>
                <a:srgbClr val="B16BAE"/>
              </a:solidFill>
              <a:latin typeface="Arial"/>
              <a:ea typeface="Arial"/>
              <a:cs typeface="Arial"/>
              <a:sym typeface="Arial"/>
            </a:endParaRPr>
          </a:p>
          <a:p>
            <a:pPr marL="0" lvl="0" indent="0" algn="l" rtl="0">
              <a:spcBef>
                <a:spcPts val="1200"/>
              </a:spcBef>
              <a:spcAft>
                <a:spcPts val="0"/>
              </a:spcAft>
              <a:buNone/>
            </a:pPr>
            <a:endParaRPr/>
          </a:p>
        </p:txBody>
      </p:sp>
      <p:sp>
        <p:nvSpPr>
          <p:cNvPr id="232" name="Google Shape;232;p39"/>
          <p:cNvSpPr txBox="1">
            <a:spLocks noGrp="1"/>
          </p:cNvSpPr>
          <p:nvPr>
            <p:ph type="subTitle" idx="4294967295"/>
          </p:nvPr>
        </p:nvSpPr>
        <p:spPr>
          <a:xfrm rot="-448468">
            <a:off x="369025" y="1703173"/>
            <a:ext cx="4045071" cy="1235073"/>
          </a:xfrm>
          <a:prstGeom prst="rect">
            <a:avLst/>
          </a:prstGeom>
        </p:spPr>
        <p:txBody>
          <a:bodyPr spcFirstLastPara="1" wrap="square" lIns="68575" tIns="34275" rIns="68575" bIns="34275" anchor="t" anchorCtr="0">
            <a:noAutofit/>
          </a:bodyPr>
          <a:lstStyle/>
          <a:p>
            <a:pPr marL="0" lvl="0" indent="0" algn="l" rtl="0">
              <a:lnSpc>
                <a:spcPct val="95000"/>
              </a:lnSpc>
              <a:spcBef>
                <a:spcPts val="800"/>
              </a:spcBef>
              <a:spcAft>
                <a:spcPts val="0"/>
              </a:spcAft>
              <a:buClr>
                <a:schemeClr val="dk1"/>
              </a:buClr>
              <a:buSzPts val="852"/>
              <a:buFont typeface="Arial"/>
              <a:buNone/>
            </a:pPr>
            <a:r>
              <a:rPr lang="en" sz="2400" b="1">
                <a:solidFill>
                  <a:srgbClr val="93C47D"/>
                </a:solidFill>
                <a:latin typeface="Arial"/>
                <a:ea typeface="Arial"/>
                <a:cs typeface="Arial"/>
                <a:sym typeface="Arial"/>
              </a:rPr>
              <a:t>What do you know about chiltepines?</a:t>
            </a:r>
            <a:endParaRPr sz="2400" b="1">
              <a:solidFill>
                <a:srgbClr val="93C47D"/>
              </a:solidFill>
              <a:latin typeface="Arial"/>
              <a:ea typeface="Arial"/>
              <a:cs typeface="Arial"/>
              <a:sym typeface="Arial"/>
            </a:endParaRPr>
          </a:p>
          <a:p>
            <a:pPr marL="0" lvl="0" indent="0" algn="l" rtl="0">
              <a:lnSpc>
                <a:spcPct val="95000"/>
              </a:lnSpc>
              <a:spcBef>
                <a:spcPts val="800"/>
              </a:spcBef>
              <a:spcAft>
                <a:spcPts val="0"/>
              </a:spcAft>
              <a:buSzPts val="852"/>
              <a:buNone/>
            </a:pPr>
            <a:endParaRPr sz="2400" b="1">
              <a:solidFill>
                <a:srgbClr val="A6B727"/>
              </a:solidFill>
              <a:latin typeface="Arial"/>
              <a:ea typeface="Arial"/>
              <a:cs typeface="Arial"/>
              <a:sym typeface="Arial"/>
            </a:endParaRPr>
          </a:p>
        </p:txBody>
      </p:sp>
      <p:pic>
        <p:nvPicPr>
          <p:cNvPr id="233" name="Google Shape;233;p39"/>
          <p:cNvPicPr preferRelativeResize="0"/>
          <p:nvPr/>
        </p:nvPicPr>
        <p:blipFill>
          <a:blip r:embed="rId3">
            <a:alphaModFix/>
          </a:blip>
          <a:stretch>
            <a:fillRect/>
          </a:stretch>
        </p:blipFill>
        <p:spPr>
          <a:xfrm>
            <a:off x="4189175" y="1246950"/>
            <a:ext cx="4136649" cy="3199399"/>
          </a:xfrm>
          <a:prstGeom prst="rect">
            <a:avLst/>
          </a:prstGeom>
          <a:noFill/>
          <a:ln>
            <a:noFill/>
          </a:ln>
        </p:spPr>
      </p:pic>
      <p:pic>
        <p:nvPicPr>
          <p:cNvPr id="234" name="Google Shape;234;p39"/>
          <p:cNvPicPr preferRelativeResize="0"/>
          <p:nvPr/>
        </p:nvPicPr>
        <p:blipFill>
          <a:blip r:embed="rId4">
            <a:alphaModFix/>
          </a:blip>
          <a:stretch>
            <a:fillRect/>
          </a:stretch>
        </p:blipFill>
        <p:spPr>
          <a:xfrm rot="-1509527">
            <a:off x="3275121" y="3416446"/>
            <a:ext cx="1106975" cy="103107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287300" y="27485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7167AD"/>
                </a:solidFill>
                <a:latin typeface="Arial"/>
                <a:ea typeface="Arial"/>
                <a:cs typeface="Arial"/>
                <a:sym typeface="Arial"/>
              </a:rPr>
              <a:t>The Who:</a:t>
            </a:r>
            <a:r>
              <a:rPr lang="en">
                <a:latin typeface="Arial"/>
                <a:ea typeface="Arial"/>
                <a:cs typeface="Arial"/>
                <a:sym typeface="Arial"/>
              </a:rPr>
              <a:t> </a:t>
            </a:r>
            <a:r>
              <a:rPr lang="en" b="1">
                <a:solidFill>
                  <a:srgbClr val="93C47D"/>
                </a:solidFill>
                <a:latin typeface="Arial"/>
                <a:ea typeface="Arial"/>
                <a:cs typeface="Arial"/>
                <a:sym typeface="Arial"/>
              </a:rPr>
              <a:t>Chiltepines</a:t>
            </a:r>
            <a:endParaRPr b="1">
              <a:solidFill>
                <a:srgbClr val="93C47D"/>
              </a:solidFill>
              <a:latin typeface="Arial"/>
              <a:ea typeface="Arial"/>
              <a:cs typeface="Arial"/>
              <a:sym typeface="Arial"/>
            </a:endParaRPr>
          </a:p>
        </p:txBody>
      </p:sp>
      <p:sp>
        <p:nvSpPr>
          <p:cNvPr id="240" name="Google Shape;240;p40"/>
          <p:cNvSpPr txBox="1">
            <a:spLocks noGrp="1"/>
          </p:cNvSpPr>
          <p:nvPr>
            <p:ph type="body" idx="1"/>
          </p:nvPr>
        </p:nvSpPr>
        <p:spPr>
          <a:xfrm>
            <a:off x="263175" y="847550"/>
            <a:ext cx="8520600" cy="40530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b="1">
                <a:solidFill>
                  <a:srgbClr val="7167AD"/>
                </a:solidFill>
                <a:latin typeface="Arial"/>
                <a:ea typeface="Arial"/>
                <a:cs typeface="Arial"/>
                <a:sym typeface="Arial"/>
              </a:rPr>
              <a:t>The What:</a:t>
            </a:r>
            <a:r>
              <a:rPr lang="en" sz="1900">
                <a:solidFill>
                  <a:schemeClr val="dk1"/>
                </a:solidFill>
                <a:latin typeface="Arial"/>
                <a:ea typeface="Arial"/>
                <a:cs typeface="Arial"/>
                <a:sym typeface="Arial"/>
              </a:rPr>
              <a:t> </a:t>
            </a:r>
            <a:r>
              <a:rPr lang="en" sz="2000">
                <a:solidFill>
                  <a:schemeClr val="dk1"/>
                </a:solidFill>
                <a:highlight>
                  <a:srgbClr val="FFFFFF"/>
                </a:highlight>
                <a:latin typeface="Arial"/>
                <a:ea typeface="Arial"/>
                <a:cs typeface="Arial"/>
                <a:sym typeface="Arial"/>
              </a:rPr>
              <a:t>Chiltepines are the wild ancestor of domesticated chilis in the </a:t>
            </a:r>
            <a:r>
              <a:rPr lang="en" sz="2000" i="1">
                <a:solidFill>
                  <a:schemeClr val="dk1"/>
                </a:solidFill>
                <a:highlight>
                  <a:srgbClr val="FFFFFF"/>
                </a:highlight>
                <a:latin typeface="Arial"/>
                <a:ea typeface="Arial"/>
                <a:cs typeface="Arial"/>
                <a:sym typeface="Arial"/>
              </a:rPr>
              <a:t>Capsicum annuum</a:t>
            </a:r>
            <a:r>
              <a:rPr lang="en" sz="2000">
                <a:solidFill>
                  <a:schemeClr val="dk1"/>
                </a:solidFill>
                <a:highlight>
                  <a:srgbClr val="FFFFFF"/>
                </a:highlight>
                <a:latin typeface="Arial"/>
                <a:ea typeface="Arial"/>
                <a:cs typeface="Arial"/>
                <a:sym typeface="Arial"/>
              </a:rPr>
              <a:t> species - including jalapeños and bell peppers. </a:t>
            </a:r>
            <a:endParaRPr sz="2000">
              <a:solidFill>
                <a:schemeClr val="dk1"/>
              </a:solidFill>
              <a:highlight>
                <a:srgbClr val="FFFFFF"/>
              </a:highlight>
              <a:latin typeface="Arial"/>
              <a:ea typeface="Arial"/>
              <a:cs typeface="Arial"/>
              <a:sym typeface="Arial"/>
            </a:endParaRPr>
          </a:p>
          <a:p>
            <a:pPr marL="0" lvl="0" indent="0" algn="l" rtl="0">
              <a:spcBef>
                <a:spcPts val="0"/>
              </a:spcBef>
              <a:spcAft>
                <a:spcPts val="0"/>
              </a:spcAft>
              <a:buNone/>
            </a:pPr>
            <a:endParaRPr sz="2000">
              <a:solidFill>
                <a:schemeClr val="dk1"/>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2200" b="1">
                <a:solidFill>
                  <a:srgbClr val="7167AD"/>
                </a:solidFill>
                <a:latin typeface="Arial"/>
                <a:ea typeface="Arial"/>
                <a:cs typeface="Arial"/>
                <a:sym typeface="Arial"/>
              </a:rPr>
              <a:t>The When:</a:t>
            </a:r>
            <a:r>
              <a:rPr lang="en" sz="1400">
                <a:latin typeface="Arial"/>
                <a:ea typeface="Arial"/>
                <a:cs typeface="Arial"/>
                <a:sym typeface="Arial"/>
              </a:rPr>
              <a:t> </a:t>
            </a:r>
            <a:r>
              <a:rPr lang="en" sz="2000">
                <a:solidFill>
                  <a:schemeClr val="dk1"/>
                </a:solidFill>
                <a:highlight>
                  <a:srgbClr val="FFFFFF"/>
                </a:highlight>
                <a:latin typeface="Arial"/>
                <a:ea typeface="Arial"/>
                <a:cs typeface="Arial"/>
                <a:sym typeface="Arial"/>
              </a:rPr>
              <a:t>Wild chilis have been used by people for 10,000 years. Chili domestication started around 7,000 years ago in central-east Mexico. </a:t>
            </a:r>
            <a:endParaRPr sz="2000">
              <a:solidFill>
                <a:schemeClr val="dk1"/>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000">
              <a:solidFill>
                <a:schemeClr val="dk1"/>
              </a:solidFill>
              <a:highlight>
                <a:srgbClr val="FFFFFF"/>
              </a:highlight>
              <a:latin typeface="Arial"/>
              <a:ea typeface="Arial"/>
              <a:cs typeface="Arial"/>
              <a:sym typeface="Arial"/>
            </a:endParaRPr>
          </a:p>
          <a:p>
            <a:pPr marL="0" lvl="0" indent="0" algn="l" rtl="0">
              <a:spcBef>
                <a:spcPts val="0"/>
              </a:spcBef>
              <a:spcAft>
                <a:spcPts val="0"/>
              </a:spcAft>
              <a:buNone/>
            </a:pPr>
            <a:r>
              <a:rPr lang="en" sz="2200" b="1">
                <a:solidFill>
                  <a:srgbClr val="7167AD"/>
                </a:solidFill>
                <a:latin typeface="Arial"/>
                <a:ea typeface="Arial"/>
                <a:cs typeface="Arial"/>
                <a:sym typeface="Arial"/>
              </a:rPr>
              <a:t>The Where:</a:t>
            </a:r>
            <a:r>
              <a:rPr lang="en" sz="2200">
                <a:latin typeface="Arial"/>
                <a:ea typeface="Arial"/>
                <a:cs typeface="Arial"/>
                <a:sym typeface="Arial"/>
              </a:rPr>
              <a:t> </a:t>
            </a:r>
            <a:r>
              <a:rPr lang="en" sz="2000">
                <a:solidFill>
                  <a:schemeClr val="dk1"/>
                </a:solidFill>
                <a:highlight>
                  <a:srgbClr val="FFFFFF"/>
                </a:highlight>
                <a:latin typeface="Arial"/>
                <a:ea typeface="Arial"/>
                <a:cs typeface="Arial"/>
                <a:sym typeface="Arial"/>
              </a:rPr>
              <a:t>They grow wild from southern Arizona and Texas through Mexico and Central America. </a:t>
            </a:r>
            <a:endParaRPr sz="2000">
              <a:solidFill>
                <a:schemeClr val="dk1"/>
              </a:solidFill>
              <a:highlight>
                <a:srgbClr val="FFFFFF"/>
              </a:highlight>
              <a:latin typeface="Arial"/>
              <a:ea typeface="Arial"/>
              <a:cs typeface="Arial"/>
              <a:sym typeface="Arial"/>
            </a:endParaRPr>
          </a:p>
          <a:p>
            <a:pPr marL="0" lvl="0" indent="0" algn="l" rtl="0">
              <a:spcBef>
                <a:spcPts val="0"/>
              </a:spcBef>
              <a:spcAft>
                <a:spcPts val="0"/>
              </a:spcAft>
              <a:buNone/>
            </a:pPr>
            <a:endParaRPr sz="2000">
              <a:solidFill>
                <a:schemeClr val="dk1"/>
              </a:solidFill>
              <a:highlight>
                <a:srgbClr val="FFFFFF"/>
              </a:highlight>
              <a:latin typeface="Arial"/>
              <a:ea typeface="Arial"/>
              <a:cs typeface="Arial"/>
              <a:sym typeface="Arial"/>
            </a:endParaRPr>
          </a:p>
          <a:p>
            <a:pPr marL="0" lvl="0" indent="0" algn="l" rtl="0">
              <a:spcBef>
                <a:spcPts val="0"/>
              </a:spcBef>
              <a:spcAft>
                <a:spcPts val="0"/>
              </a:spcAft>
              <a:buNone/>
            </a:pPr>
            <a:r>
              <a:rPr lang="en" sz="2200" b="1">
                <a:solidFill>
                  <a:srgbClr val="7167AD"/>
                </a:solidFill>
                <a:latin typeface="Arial"/>
                <a:ea typeface="Arial"/>
                <a:cs typeface="Arial"/>
                <a:sym typeface="Arial"/>
              </a:rPr>
              <a:t>The How:</a:t>
            </a:r>
            <a:r>
              <a:rPr lang="en" sz="1400" b="1">
                <a:latin typeface="Arial"/>
                <a:ea typeface="Arial"/>
                <a:cs typeface="Arial"/>
                <a:sym typeface="Arial"/>
              </a:rPr>
              <a:t> </a:t>
            </a:r>
            <a:r>
              <a:rPr lang="en" sz="2000">
                <a:solidFill>
                  <a:schemeClr val="dk1"/>
                </a:solidFill>
                <a:highlight>
                  <a:schemeClr val="lt1"/>
                </a:highlight>
                <a:latin typeface="Arial"/>
                <a:ea typeface="Arial"/>
                <a:cs typeface="Arial"/>
                <a:sym typeface="Arial"/>
              </a:rPr>
              <a:t>People throughout Central America and Mexico have long used the wild plants as food and medicine. </a:t>
            </a:r>
            <a:r>
              <a:rPr lang="en" sz="2000">
                <a:solidFill>
                  <a:schemeClr val="dk1"/>
                </a:solidFill>
                <a:highlight>
                  <a:srgbClr val="FFFFFF"/>
                </a:highlight>
                <a:latin typeface="Arial"/>
                <a:ea typeface="Arial"/>
                <a:cs typeface="Arial"/>
                <a:sym typeface="Arial"/>
              </a:rPr>
              <a:t>They are used to add heat to salsa and soups, and marinades. They are used in desserts too. They rank very high on the </a:t>
            </a:r>
            <a:r>
              <a:rPr lang="en" sz="2000" b="1">
                <a:solidFill>
                  <a:srgbClr val="FF0000"/>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Scoville scale</a:t>
            </a:r>
            <a:r>
              <a:rPr lang="en" sz="2000" b="1">
                <a:solidFill>
                  <a:srgbClr val="FF0000"/>
                </a:solidFill>
                <a:highlight>
                  <a:srgbClr val="FFFFFF"/>
                </a:highlight>
                <a:latin typeface="Arial"/>
                <a:ea typeface="Arial"/>
                <a:cs typeface="Arial"/>
                <a:sym typeface="Arial"/>
              </a:rPr>
              <a:t> </a:t>
            </a:r>
            <a:r>
              <a:rPr lang="en" sz="2000">
                <a:solidFill>
                  <a:schemeClr val="dk1"/>
                </a:solidFill>
                <a:highlight>
                  <a:srgbClr val="FFFFFF"/>
                </a:highlight>
                <a:latin typeface="Arial"/>
                <a:ea typeface="Arial"/>
                <a:cs typeface="Arial"/>
                <a:sym typeface="Arial"/>
              </a:rPr>
              <a:t>(50,000 to 100,000 Scoville units).</a:t>
            </a:r>
            <a:endParaRPr sz="20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0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1"/>
          <p:cNvSpPr txBox="1">
            <a:spLocks noGrp="1"/>
          </p:cNvSpPr>
          <p:nvPr>
            <p:ph type="title"/>
          </p:nvPr>
        </p:nvSpPr>
        <p:spPr>
          <a:xfrm>
            <a:off x="325300" y="45587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93C47D"/>
                </a:solidFill>
                <a:latin typeface="Arial"/>
                <a:ea typeface="Arial"/>
                <a:cs typeface="Arial"/>
                <a:sym typeface="Arial"/>
              </a:rPr>
              <a:t>What is the  Scoville Scale?</a:t>
            </a:r>
            <a:r>
              <a:rPr lang="en" sz="3600" b="1">
                <a:solidFill>
                  <a:srgbClr val="93C47D"/>
                </a:solidFill>
                <a:highlight>
                  <a:schemeClr val="lt1"/>
                </a:highlight>
                <a:latin typeface="Arial"/>
                <a:ea typeface="Arial"/>
                <a:cs typeface="Arial"/>
                <a:sym typeface="Arial"/>
              </a:rPr>
              <a:t> </a:t>
            </a:r>
            <a:endParaRPr sz="3600">
              <a:solidFill>
                <a:srgbClr val="93C47D"/>
              </a:solidFill>
              <a:latin typeface="Arial"/>
              <a:ea typeface="Arial"/>
              <a:cs typeface="Arial"/>
              <a:sym typeface="Arial"/>
            </a:endParaRPr>
          </a:p>
        </p:txBody>
      </p:sp>
      <p:sp>
        <p:nvSpPr>
          <p:cNvPr id="246" name="Google Shape;246;p41"/>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a:solidFill>
                  <a:srgbClr val="222222"/>
                </a:solidFill>
                <a:highlight>
                  <a:srgbClr val="FFFFFF"/>
                </a:highlight>
                <a:latin typeface="Arial"/>
                <a:ea typeface="Arial"/>
                <a:cs typeface="Arial"/>
                <a:sym typeface="Arial"/>
              </a:rPr>
              <a:t>Wilbur Scoville was an American pharmacist that created the Scoville Scale. The Scoville Scale is a measurement of heat or spice of a chili pepper. The Scoville Heat Units (SHU) are based on the concentration of </a:t>
            </a:r>
            <a:r>
              <a:rPr lang="en" sz="2200" b="1">
                <a:solidFill>
                  <a:srgbClr val="B16BAE"/>
                </a:solidFill>
                <a:highlight>
                  <a:srgbClr val="FFFFFF"/>
                </a:highlight>
                <a:latin typeface="Arial"/>
                <a:ea typeface="Arial"/>
                <a:cs typeface="Arial"/>
                <a:sym typeface="Arial"/>
              </a:rPr>
              <a:t>capsaicinoids</a:t>
            </a:r>
            <a:r>
              <a:rPr lang="en" sz="2200">
                <a:solidFill>
                  <a:srgbClr val="222222"/>
                </a:solidFill>
                <a:highlight>
                  <a:srgbClr val="FFFFFF"/>
                </a:highlight>
                <a:latin typeface="Arial"/>
                <a:ea typeface="Arial"/>
                <a:cs typeface="Arial"/>
                <a:sym typeface="Arial"/>
              </a:rPr>
              <a:t>.</a:t>
            </a:r>
            <a:endParaRPr sz="22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2000">
              <a:solidFill>
                <a:srgbClr val="222222"/>
              </a:solidFill>
              <a:highlight>
                <a:srgbClr val="FFFFFF"/>
              </a:highlight>
            </a:endParaRPr>
          </a:p>
          <a:p>
            <a:pPr marL="0" lvl="0" indent="0" algn="l" rtl="0">
              <a:spcBef>
                <a:spcPts val="0"/>
              </a:spcBef>
              <a:spcAft>
                <a:spcPts val="0"/>
              </a:spcAft>
              <a:buNone/>
            </a:pPr>
            <a:endParaRPr sz="2000">
              <a:solidFill>
                <a:srgbClr val="222222"/>
              </a:solidFill>
              <a:highlight>
                <a:srgbClr val="FFFFFF"/>
              </a:highlight>
            </a:endParaRPr>
          </a:p>
          <a:p>
            <a:pPr marL="0" lvl="0" indent="0" algn="l" rtl="0">
              <a:spcBef>
                <a:spcPts val="0"/>
              </a:spcBef>
              <a:spcAft>
                <a:spcPts val="0"/>
              </a:spcAft>
              <a:buNone/>
            </a:pPr>
            <a:r>
              <a:rPr lang="en" sz="2200" b="1">
                <a:solidFill>
                  <a:srgbClr val="B16BAE"/>
                </a:solidFill>
                <a:highlight>
                  <a:srgbClr val="FFFFFF"/>
                </a:highlight>
                <a:latin typeface="Arial"/>
                <a:ea typeface="Arial"/>
                <a:cs typeface="Arial"/>
                <a:sym typeface="Arial"/>
              </a:rPr>
              <a:t>Capsaicin</a:t>
            </a:r>
            <a:r>
              <a:rPr lang="en" sz="2200">
                <a:solidFill>
                  <a:srgbClr val="222222"/>
                </a:solidFill>
                <a:highlight>
                  <a:srgbClr val="FFFFFF"/>
                </a:highlight>
                <a:latin typeface="Arial"/>
                <a:ea typeface="Arial"/>
                <a:cs typeface="Arial"/>
                <a:sym typeface="Arial"/>
              </a:rPr>
              <a:t> is a chemical substance responsible for the sense of </a:t>
            </a:r>
            <a:r>
              <a:rPr lang="en" sz="2200" i="1">
                <a:solidFill>
                  <a:srgbClr val="222222"/>
                </a:solidFill>
                <a:highlight>
                  <a:srgbClr val="FFFFFF"/>
                </a:highlight>
                <a:latin typeface="Arial"/>
                <a:ea typeface="Arial"/>
                <a:cs typeface="Arial"/>
                <a:sym typeface="Arial"/>
              </a:rPr>
              <a:t>spiciness</a:t>
            </a:r>
            <a:r>
              <a:rPr lang="en" sz="2200">
                <a:solidFill>
                  <a:srgbClr val="222222"/>
                </a:solidFill>
                <a:highlight>
                  <a:srgbClr val="FFFFFF"/>
                </a:highlight>
                <a:latin typeface="Arial"/>
                <a:ea typeface="Arial"/>
                <a:cs typeface="Arial"/>
                <a:sym typeface="Arial"/>
              </a:rPr>
              <a:t> or </a:t>
            </a:r>
            <a:r>
              <a:rPr lang="en" sz="2200" i="1">
                <a:solidFill>
                  <a:srgbClr val="222222"/>
                </a:solidFill>
                <a:highlight>
                  <a:srgbClr val="FFFFFF"/>
                </a:highlight>
                <a:latin typeface="Arial"/>
                <a:ea typeface="Arial"/>
                <a:cs typeface="Arial"/>
                <a:sym typeface="Arial"/>
              </a:rPr>
              <a:t>hotness</a:t>
            </a:r>
            <a:r>
              <a:rPr lang="en" sz="2200">
                <a:solidFill>
                  <a:srgbClr val="222222"/>
                </a:solidFill>
                <a:highlight>
                  <a:srgbClr val="FFFFFF"/>
                </a:highlight>
                <a:latin typeface="Arial"/>
                <a:ea typeface="Arial"/>
                <a:cs typeface="Arial"/>
                <a:sym typeface="Arial"/>
              </a:rPr>
              <a:t> found in </a:t>
            </a:r>
            <a:r>
              <a:rPr lang="en" sz="2200">
                <a:solidFill>
                  <a:schemeClr val="dk1"/>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chili peppers</a:t>
            </a:r>
            <a:r>
              <a:rPr lang="en" sz="2200">
                <a:latin typeface="Arial"/>
                <a:ea typeface="Arial"/>
                <a:cs typeface="Arial"/>
                <a:sym typeface="Arial"/>
              </a:rPr>
              <a:t>.</a:t>
            </a:r>
            <a:endParaRPr sz="2200">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a:p>
            <a:pPr marL="0" lvl="0" indent="0" algn="l" rtl="0">
              <a:spcBef>
                <a:spcPts val="0"/>
              </a:spcBef>
              <a:spcAft>
                <a:spcPts val="0"/>
              </a:spcAft>
              <a:buNone/>
            </a:pPr>
            <a:r>
              <a:rPr lang="en" sz="2200">
                <a:solidFill>
                  <a:srgbClr val="222222"/>
                </a:solidFill>
                <a:highlight>
                  <a:srgbClr val="FFFFFF"/>
                </a:highlight>
                <a:latin typeface="Arial"/>
                <a:ea typeface="Arial"/>
                <a:cs typeface="Arial"/>
                <a:sym typeface="Arial"/>
              </a:rPr>
              <a:t>Capsaicinoids are added to food to make it have a </a:t>
            </a:r>
            <a:r>
              <a:rPr lang="en" sz="2200" i="1">
                <a:solidFill>
                  <a:srgbClr val="222222"/>
                </a:solidFill>
                <a:highlight>
                  <a:srgbClr val="FFFFFF"/>
                </a:highlight>
                <a:latin typeface="Arial"/>
                <a:ea typeface="Arial"/>
                <a:cs typeface="Arial"/>
                <a:sym typeface="Arial"/>
              </a:rPr>
              <a:t>hot</a:t>
            </a:r>
            <a:r>
              <a:rPr lang="en" sz="2200">
                <a:solidFill>
                  <a:srgbClr val="222222"/>
                </a:solidFill>
                <a:highlight>
                  <a:srgbClr val="FFFFFF"/>
                </a:highlight>
                <a:latin typeface="Arial"/>
                <a:ea typeface="Arial"/>
                <a:cs typeface="Arial"/>
                <a:sym typeface="Arial"/>
              </a:rPr>
              <a:t> taste - but it can also be used as a painkiller. </a:t>
            </a:r>
            <a:endParaRPr sz="22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6">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6">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6">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6">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6">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6">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311700" y="28865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7167AD"/>
                </a:solidFill>
                <a:latin typeface="Arial"/>
                <a:ea typeface="Arial"/>
                <a:cs typeface="Arial"/>
                <a:sym typeface="Arial"/>
              </a:rPr>
              <a:t>The Why:</a:t>
            </a:r>
            <a:endParaRPr b="1">
              <a:solidFill>
                <a:srgbClr val="7167AD"/>
              </a:solidFill>
              <a:latin typeface="Arial"/>
              <a:ea typeface="Arial"/>
              <a:cs typeface="Arial"/>
              <a:sym typeface="Arial"/>
            </a:endParaRPr>
          </a:p>
        </p:txBody>
      </p:sp>
      <p:sp>
        <p:nvSpPr>
          <p:cNvPr id="252" name="Google Shape;252;p42"/>
          <p:cNvSpPr txBox="1">
            <a:spLocks noGrp="1"/>
          </p:cNvSpPr>
          <p:nvPr>
            <p:ph type="body" idx="1"/>
          </p:nvPr>
        </p:nvSpPr>
        <p:spPr>
          <a:xfrm>
            <a:off x="255100" y="723875"/>
            <a:ext cx="8705700" cy="4224000"/>
          </a:xfrm>
          <a:prstGeom prst="rect">
            <a:avLst/>
          </a:prstGeom>
        </p:spPr>
        <p:txBody>
          <a:bodyPr spcFirstLastPara="1" wrap="square" lIns="68575" tIns="68575" rIns="68575" bIns="68575" anchor="t" anchorCtr="0">
            <a:noAutofit/>
          </a:bodyPr>
          <a:lstStyle/>
          <a:p>
            <a:pPr marL="0" lvl="0" indent="0" algn="l" rtl="0">
              <a:lnSpc>
                <a:spcPct val="95000"/>
              </a:lnSpc>
              <a:spcBef>
                <a:spcPts val="0"/>
              </a:spcBef>
              <a:spcAft>
                <a:spcPts val="0"/>
              </a:spcAft>
              <a:buSzPts val="852"/>
              <a:buNone/>
            </a:pPr>
            <a:r>
              <a:rPr lang="en" sz="2000">
                <a:solidFill>
                  <a:schemeClr val="dk1"/>
                </a:solidFill>
                <a:latin typeface="Arial"/>
                <a:ea typeface="Arial"/>
                <a:cs typeface="Arial"/>
                <a:sym typeface="Arial"/>
              </a:rPr>
              <a:t>The mighty chiltepín has been used by people throughout Central America and Mexico as food and medicine because it is very resilient, hearty and adapted to the temperature extremes of our desert. </a:t>
            </a:r>
            <a:endParaRPr sz="2000">
              <a:solidFill>
                <a:schemeClr val="dk1"/>
              </a:solidFill>
              <a:latin typeface="Arial"/>
              <a:ea typeface="Arial"/>
              <a:cs typeface="Arial"/>
              <a:sym typeface="Arial"/>
            </a:endParaRPr>
          </a:p>
          <a:p>
            <a:pPr marL="0" lvl="0" indent="0" algn="l" rtl="0">
              <a:lnSpc>
                <a:spcPct val="95000"/>
              </a:lnSpc>
              <a:spcBef>
                <a:spcPts val="0"/>
              </a:spcBef>
              <a:spcAft>
                <a:spcPts val="0"/>
              </a:spcAft>
              <a:buSzPts val="852"/>
              <a:buNone/>
            </a:pPr>
            <a:endParaRPr sz="2000">
              <a:solidFill>
                <a:schemeClr val="dk1"/>
              </a:solidFill>
              <a:latin typeface="Arial"/>
              <a:ea typeface="Arial"/>
              <a:cs typeface="Arial"/>
              <a:sym typeface="Arial"/>
            </a:endParaRPr>
          </a:p>
          <a:p>
            <a:pPr marL="0" lvl="0" indent="0" algn="l" rtl="0">
              <a:lnSpc>
                <a:spcPct val="95000"/>
              </a:lnSpc>
              <a:spcBef>
                <a:spcPts val="0"/>
              </a:spcBef>
              <a:spcAft>
                <a:spcPts val="0"/>
              </a:spcAft>
              <a:buSzPts val="852"/>
              <a:buNone/>
            </a:pPr>
            <a:r>
              <a:rPr lang="en" sz="2000">
                <a:solidFill>
                  <a:schemeClr val="dk1"/>
                </a:solidFill>
                <a:latin typeface="Arial"/>
                <a:ea typeface="Arial"/>
                <a:cs typeface="Arial"/>
                <a:sym typeface="Arial"/>
              </a:rPr>
              <a:t>It was first domesticated around 6 - 7,000 years ago. It is known as the “Mother of All Peppers” because it is the wild ancestor to today’s domesticated peppers. </a:t>
            </a:r>
            <a:endParaRPr sz="2000">
              <a:solidFill>
                <a:schemeClr val="dk1"/>
              </a:solidFill>
              <a:latin typeface="Arial"/>
              <a:ea typeface="Arial"/>
              <a:cs typeface="Arial"/>
              <a:sym typeface="Arial"/>
            </a:endParaRPr>
          </a:p>
          <a:p>
            <a:pPr marL="0" lvl="0" indent="0" algn="l" rtl="0">
              <a:lnSpc>
                <a:spcPct val="95000"/>
              </a:lnSpc>
              <a:spcBef>
                <a:spcPts val="0"/>
              </a:spcBef>
              <a:spcAft>
                <a:spcPts val="0"/>
              </a:spcAft>
              <a:buSzPts val="852"/>
              <a:buNone/>
            </a:pPr>
            <a:endParaRPr sz="2000">
              <a:solidFill>
                <a:schemeClr val="dk1"/>
              </a:solidFill>
              <a:latin typeface="Arial"/>
              <a:ea typeface="Arial"/>
              <a:cs typeface="Arial"/>
              <a:sym typeface="Arial"/>
            </a:endParaRPr>
          </a:p>
          <a:p>
            <a:pPr marL="0" lvl="0" indent="0" algn="l" rtl="0">
              <a:lnSpc>
                <a:spcPct val="95000"/>
              </a:lnSpc>
              <a:spcBef>
                <a:spcPts val="0"/>
              </a:spcBef>
              <a:spcAft>
                <a:spcPts val="0"/>
              </a:spcAft>
              <a:buSzPts val="852"/>
              <a:buNone/>
            </a:pPr>
            <a:r>
              <a:rPr lang="en" sz="2000">
                <a:solidFill>
                  <a:schemeClr val="dk1"/>
                </a:solidFill>
                <a:latin typeface="Arial"/>
                <a:ea typeface="Arial"/>
                <a:cs typeface="Arial"/>
                <a:sym typeface="Arial"/>
              </a:rPr>
              <a:t>The wild chiltepín is a master adapter and survivor in the extremes of a desert environment. Like saguaros, wild chiltepín plants grow under the cover of nurse trees and shrubs like mesquite, ironwood, and hackberry. These nurse plant protects the chiltepín from the sun by providing shade in the summer. During the winter, the nurse plant protects the plant from frost and freeze damage. </a:t>
            </a:r>
            <a:endParaRPr sz="2000">
              <a:solidFill>
                <a:schemeClr val="dk1"/>
              </a:solidFill>
              <a:latin typeface="Arial"/>
              <a:ea typeface="Arial"/>
              <a:cs typeface="Arial"/>
              <a:sym typeface="Arial"/>
            </a:endParaRPr>
          </a:p>
          <a:p>
            <a:pPr marL="0" lvl="0" indent="0" algn="l" rtl="0">
              <a:lnSpc>
                <a:spcPct val="95000"/>
              </a:lnSpc>
              <a:spcBef>
                <a:spcPts val="0"/>
              </a:spcBef>
              <a:spcAft>
                <a:spcPts val="0"/>
              </a:spcAft>
              <a:buSzPts val="852"/>
              <a:buNone/>
            </a:pPr>
            <a:endParaRPr sz="1795">
              <a:solidFill>
                <a:schemeClr val="lt1"/>
              </a:solidFill>
              <a:latin typeface="Arial"/>
              <a:ea typeface="Arial"/>
              <a:cs typeface="Arial"/>
              <a:sym typeface="Arial"/>
            </a:endParaRPr>
          </a:p>
          <a:p>
            <a:pPr marL="0" lvl="0" indent="0" algn="l" rtl="0">
              <a:lnSpc>
                <a:spcPct val="95000"/>
              </a:lnSpc>
              <a:spcBef>
                <a:spcPts val="0"/>
              </a:spcBef>
              <a:spcAft>
                <a:spcPts val="0"/>
              </a:spcAft>
              <a:buSzPts val="852"/>
              <a:buNone/>
            </a:pPr>
            <a:endParaRPr sz="1395">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3"/>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p>
        </p:txBody>
      </p:sp>
      <p:pic>
        <p:nvPicPr>
          <p:cNvPr id="258" name="Google Shape;258;p43"/>
          <p:cNvPicPr preferRelativeResize="0"/>
          <p:nvPr/>
        </p:nvPicPr>
        <p:blipFill>
          <a:blip r:embed="rId3">
            <a:alphaModFix/>
          </a:blip>
          <a:stretch>
            <a:fillRect/>
          </a:stretch>
        </p:blipFill>
        <p:spPr>
          <a:xfrm>
            <a:off x="311700" y="287900"/>
            <a:ext cx="8520602" cy="3194474"/>
          </a:xfrm>
          <a:prstGeom prst="rect">
            <a:avLst/>
          </a:prstGeom>
          <a:noFill/>
          <a:ln>
            <a:noFill/>
          </a:ln>
        </p:spPr>
      </p:pic>
      <p:sp>
        <p:nvSpPr>
          <p:cNvPr id="259" name="Google Shape;259;p43"/>
          <p:cNvSpPr txBox="1"/>
          <p:nvPr/>
        </p:nvSpPr>
        <p:spPr>
          <a:xfrm>
            <a:off x="687425" y="4098625"/>
            <a:ext cx="4658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accent1"/>
              </a:solidFill>
              <a:latin typeface="Corbel"/>
              <a:ea typeface="Corbel"/>
              <a:cs typeface="Corbel"/>
              <a:sym typeface="Corbel"/>
            </a:endParaRPr>
          </a:p>
        </p:txBody>
      </p:sp>
      <p:sp>
        <p:nvSpPr>
          <p:cNvPr id="260" name="Google Shape;260;p43"/>
          <p:cNvSpPr txBox="1"/>
          <p:nvPr/>
        </p:nvSpPr>
        <p:spPr>
          <a:xfrm>
            <a:off x="355825" y="3435500"/>
            <a:ext cx="46584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93C47D"/>
                </a:solidFill>
              </a:rPr>
              <a:t>Bell Pepper = 0 SHU</a:t>
            </a:r>
            <a:endParaRPr sz="2200">
              <a:solidFill>
                <a:srgbClr val="93C47D"/>
              </a:solidFill>
            </a:endParaRPr>
          </a:p>
          <a:p>
            <a:pPr marL="0" lvl="0" indent="0" algn="l" rtl="0">
              <a:spcBef>
                <a:spcPts val="0"/>
              </a:spcBef>
              <a:spcAft>
                <a:spcPts val="0"/>
              </a:spcAft>
              <a:buNone/>
            </a:pPr>
            <a:r>
              <a:rPr lang="en" sz="2200">
                <a:solidFill>
                  <a:srgbClr val="93C47D"/>
                </a:solidFill>
              </a:rPr>
              <a:t>Jalapeno = 2,000-8,000 SHU</a:t>
            </a:r>
            <a:endParaRPr sz="2200">
              <a:solidFill>
                <a:srgbClr val="93C47D"/>
              </a:solidFill>
            </a:endParaRPr>
          </a:p>
          <a:p>
            <a:pPr marL="0" lvl="0" indent="0" algn="l" rtl="0">
              <a:spcBef>
                <a:spcPts val="0"/>
              </a:spcBef>
              <a:spcAft>
                <a:spcPts val="0"/>
              </a:spcAft>
              <a:buNone/>
            </a:pPr>
            <a:r>
              <a:rPr lang="en" sz="2200">
                <a:solidFill>
                  <a:srgbClr val="93C47D"/>
                </a:solidFill>
              </a:rPr>
              <a:t>Pepper X = 3,180,000 SHU</a:t>
            </a:r>
            <a:endParaRPr sz="2200">
              <a:solidFill>
                <a:srgbClr val="93C47D"/>
              </a:solidFill>
            </a:endParaRPr>
          </a:p>
          <a:p>
            <a:pPr marL="0" lvl="0" indent="0" algn="l" rtl="0">
              <a:spcBef>
                <a:spcPts val="0"/>
              </a:spcBef>
              <a:spcAft>
                <a:spcPts val="0"/>
              </a:spcAft>
              <a:buNone/>
            </a:pPr>
            <a:endParaRPr sz="1200">
              <a:solidFill>
                <a:schemeClr val="accent1"/>
              </a:solidFill>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4"/>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solidFill>
                  <a:srgbClr val="7167AD"/>
                </a:solidFill>
                <a:latin typeface="Arial"/>
                <a:ea typeface="Arial"/>
                <a:cs typeface="Arial"/>
                <a:sym typeface="Arial"/>
              </a:rPr>
              <a:t>Talk with a neighbor…</a:t>
            </a:r>
            <a:r>
              <a:rPr lang="en"/>
              <a:t> </a:t>
            </a:r>
            <a:endParaRPr/>
          </a:p>
        </p:txBody>
      </p:sp>
      <p:sp>
        <p:nvSpPr>
          <p:cNvPr id="266" name="Google Shape;266;p44"/>
          <p:cNvSpPr txBox="1">
            <a:spLocks noGrp="1"/>
          </p:cNvSpPr>
          <p:nvPr>
            <p:ph type="body" idx="1"/>
          </p:nvPr>
        </p:nvSpPr>
        <p:spPr>
          <a:xfrm>
            <a:off x="311700" y="101772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b="1">
                <a:solidFill>
                  <a:srgbClr val="93C47D"/>
                </a:solidFill>
                <a:latin typeface="Arial"/>
                <a:ea typeface="Arial"/>
                <a:cs typeface="Arial"/>
                <a:sym typeface="Arial"/>
              </a:rPr>
              <a:t>Jalapeños are 2,500-8,000 SHU</a:t>
            </a:r>
            <a:endParaRPr sz="2000" b="1">
              <a:solidFill>
                <a:srgbClr val="93C47D"/>
              </a:solidFill>
              <a:latin typeface="Arial"/>
              <a:ea typeface="Arial"/>
              <a:cs typeface="Arial"/>
              <a:sym typeface="Arial"/>
            </a:endParaRPr>
          </a:p>
        </p:txBody>
      </p:sp>
      <p:pic>
        <p:nvPicPr>
          <p:cNvPr id="267" name="Google Shape;267;p44" title="File:Immature jalapeno capsicum annuum var annuum.jpeg - Wikipedia"/>
          <p:cNvPicPr preferRelativeResize="0"/>
          <p:nvPr/>
        </p:nvPicPr>
        <p:blipFill>
          <a:blip r:embed="rId3">
            <a:alphaModFix/>
          </a:blip>
          <a:stretch>
            <a:fillRect/>
          </a:stretch>
        </p:blipFill>
        <p:spPr>
          <a:xfrm>
            <a:off x="541850" y="1554825"/>
            <a:ext cx="1745824" cy="1309349"/>
          </a:xfrm>
          <a:prstGeom prst="rect">
            <a:avLst/>
          </a:prstGeom>
          <a:noFill/>
          <a:ln>
            <a:noFill/>
          </a:ln>
        </p:spPr>
      </p:pic>
      <p:pic>
        <p:nvPicPr>
          <p:cNvPr id="268" name="Google Shape;268;p44"/>
          <p:cNvPicPr preferRelativeResize="0"/>
          <p:nvPr/>
        </p:nvPicPr>
        <p:blipFill>
          <a:blip r:embed="rId4">
            <a:alphaModFix/>
          </a:blip>
          <a:stretch>
            <a:fillRect/>
          </a:stretch>
        </p:blipFill>
        <p:spPr>
          <a:xfrm>
            <a:off x="5353250" y="289525"/>
            <a:ext cx="3518474" cy="1469026"/>
          </a:xfrm>
          <a:prstGeom prst="rect">
            <a:avLst/>
          </a:prstGeom>
          <a:noFill/>
          <a:ln>
            <a:noFill/>
          </a:ln>
        </p:spPr>
      </p:pic>
      <p:pic>
        <p:nvPicPr>
          <p:cNvPr id="269" name="Google Shape;269;p44"/>
          <p:cNvPicPr preferRelativeResize="0"/>
          <p:nvPr/>
        </p:nvPicPr>
        <p:blipFill>
          <a:blip r:embed="rId5">
            <a:alphaModFix/>
          </a:blip>
          <a:stretch>
            <a:fillRect/>
          </a:stretch>
        </p:blipFill>
        <p:spPr>
          <a:xfrm>
            <a:off x="1415275" y="2991975"/>
            <a:ext cx="4035551" cy="1901350"/>
          </a:xfrm>
          <a:prstGeom prst="rect">
            <a:avLst/>
          </a:prstGeom>
          <a:noFill/>
          <a:ln>
            <a:noFill/>
          </a:ln>
        </p:spPr>
      </p:pic>
      <p:sp>
        <p:nvSpPr>
          <p:cNvPr id="270" name="Google Shape;270;p44"/>
          <p:cNvSpPr txBox="1"/>
          <p:nvPr/>
        </p:nvSpPr>
        <p:spPr>
          <a:xfrm>
            <a:off x="3105500" y="1758550"/>
            <a:ext cx="5167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B16BAE"/>
                </a:solidFill>
              </a:rPr>
              <a:t>Chiltepin =  50,000-100,000 SHU</a:t>
            </a:r>
            <a:endParaRPr sz="2000" b="1">
              <a:solidFill>
                <a:srgbClr val="B16BAE"/>
              </a:solidFill>
            </a:endParaRPr>
          </a:p>
        </p:txBody>
      </p:sp>
      <p:sp>
        <p:nvSpPr>
          <p:cNvPr id="271" name="Google Shape;271;p44"/>
          <p:cNvSpPr txBox="1"/>
          <p:nvPr/>
        </p:nvSpPr>
        <p:spPr>
          <a:xfrm>
            <a:off x="5531700" y="2400275"/>
            <a:ext cx="32448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7167AD"/>
                </a:solidFill>
              </a:rPr>
              <a:t>Be ready to share your thinking</a:t>
            </a:r>
            <a:endParaRPr sz="2500">
              <a:solidFill>
                <a:srgbClr val="7167AD"/>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5"/>
          <p:cNvSpPr txBox="1">
            <a:spLocks noGrp="1"/>
          </p:cNvSpPr>
          <p:nvPr>
            <p:ph type="body" idx="4294967295"/>
          </p:nvPr>
        </p:nvSpPr>
        <p:spPr>
          <a:xfrm>
            <a:off x="251075" y="1569500"/>
            <a:ext cx="3999900" cy="3119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4400">
                <a:solidFill>
                  <a:srgbClr val="93C47D"/>
                </a:solidFill>
                <a:latin typeface="Alfa Slab One"/>
                <a:ea typeface="Alfa Slab One"/>
                <a:cs typeface="Alfa Slab One"/>
                <a:sym typeface="Alfa Slab One"/>
              </a:rPr>
              <a:t>CHILICRAFT</a:t>
            </a:r>
            <a:endParaRPr sz="4400">
              <a:solidFill>
                <a:srgbClr val="93C47D"/>
              </a:solidFill>
              <a:latin typeface="Alfa Slab One"/>
              <a:ea typeface="Alfa Slab One"/>
              <a:cs typeface="Alfa Slab One"/>
              <a:sym typeface="Alfa Slab One"/>
            </a:endParaRPr>
          </a:p>
        </p:txBody>
      </p:sp>
      <p:pic>
        <p:nvPicPr>
          <p:cNvPr id="277" name="Google Shape;277;p45"/>
          <p:cNvPicPr preferRelativeResize="0"/>
          <p:nvPr/>
        </p:nvPicPr>
        <p:blipFill>
          <a:blip r:embed="rId3">
            <a:alphaModFix/>
          </a:blip>
          <a:stretch>
            <a:fillRect/>
          </a:stretch>
        </p:blipFill>
        <p:spPr>
          <a:xfrm>
            <a:off x="4464175" y="269312"/>
            <a:ext cx="4128650" cy="460487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6"/>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B16BAE"/>
                </a:solidFill>
                <a:latin typeface="Arial"/>
                <a:ea typeface="Arial"/>
                <a:cs typeface="Arial"/>
                <a:sym typeface="Arial"/>
              </a:rPr>
              <a:t>YOUR MISSION:</a:t>
            </a:r>
            <a:r>
              <a:rPr lang="en">
                <a:solidFill>
                  <a:srgbClr val="B16BAE"/>
                </a:solidFill>
                <a:latin typeface="Arial"/>
                <a:ea typeface="Arial"/>
                <a:cs typeface="Arial"/>
                <a:sym typeface="Arial"/>
              </a:rPr>
              <a:t> Create &amp; Build a CHILTEPIN</a:t>
            </a:r>
            <a:r>
              <a:rPr lang="en"/>
              <a:t> </a:t>
            </a:r>
            <a:endParaRPr/>
          </a:p>
        </p:txBody>
      </p:sp>
      <p:sp>
        <p:nvSpPr>
          <p:cNvPr id="283" name="Google Shape;283;p46"/>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b="1">
                <a:solidFill>
                  <a:srgbClr val="93C47D"/>
                </a:solidFill>
                <a:latin typeface="Arial"/>
                <a:ea typeface="Arial"/>
                <a:cs typeface="Arial"/>
                <a:sym typeface="Arial"/>
              </a:rPr>
              <a:t>Trait Selection:</a:t>
            </a:r>
            <a:endParaRPr sz="2200" b="1">
              <a:solidFill>
                <a:srgbClr val="93C47D"/>
              </a:solidFill>
              <a:latin typeface="Arial"/>
              <a:ea typeface="Arial"/>
              <a:cs typeface="Arial"/>
              <a:sym typeface="Arial"/>
            </a:endParaRPr>
          </a:p>
          <a:p>
            <a:pPr marL="0" lvl="0" indent="0" algn="l" rtl="0">
              <a:spcBef>
                <a:spcPts val="0"/>
              </a:spcBef>
              <a:spcAft>
                <a:spcPts val="0"/>
              </a:spcAft>
              <a:buNone/>
            </a:pPr>
            <a:endParaRPr sz="2200">
              <a:solidFill>
                <a:srgbClr val="93C47D"/>
              </a:solidFill>
              <a:latin typeface="Arial"/>
              <a:ea typeface="Arial"/>
              <a:cs typeface="Arial"/>
              <a:sym typeface="Arial"/>
            </a:endParaRPr>
          </a:p>
          <a:p>
            <a:pPr marL="0" lvl="0" indent="0" algn="l" rtl="0">
              <a:spcBef>
                <a:spcPts val="0"/>
              </a:spcBef>
              <a:spcAft>
                <a:spcPts val="0"/>
              </a:spcAft>
              <a:buNone/>
            </a:pPr>
            <a:r>
              <a:rPr lang="en" sz="2200">
                <a:solidFill>
                  <a:srgbClr val="93C47D"/>
                </a:solidFill>
                <a:latin typeface="Arial"/>
                <a:ea typeface="Arial"/>
                <a:cs typeface="Arial"/>
                <a:sym typeface="Arial"/>
              </a:rPr>
              <a:t>COLOR</a:t>
            </a:r>
            <a:br>
              <a:rPr lang="en" sz="2200">
                <a:solidFill>
                  <a:srgbClr val="93C47D"/>
                </a:solidFill>
                <a:latin typeface="Arial"/>
                <a:ea typeface="Arial"/>
                <a:cs typeface="Arial"/>
                <a:sym typeface="Arial"/>
              </a:rPr>
            </a:br>
            <a:r>
              <a:rPr lang="en" sz="2200">
                <a:solidFill>
                  <a:srgbClr val="93C47D"/>
                </a:solidFill>
                <a:latin typeface="Arial"/>
                <a:ea typeface="Arial"/>
                <a:cs typeface="Arial"/>
                <a:sym typeface="Arial"/>
              </a:rPr>
              <a:t>SIZE </a:t>
            </a:r>
            <a:br>
              <a:rPr lang="en" sz="2200">
                <a:solidFill>
                  <a:srgbClr val="93C47D"/>
                </a:solidFill>
                <a:latin typeface="Arial"/>
                <a:ea typeface="Arial"/>
                <a:cs typeface="Arial"/>
                <a:sym typeface="Arial"/>
              </a:rPr>
            </a:br>
            <a:r>
              <a:rPr lang="en" sz="2200">
                <a:solidFill>
                  <a:srgbClr val="93C47D"/>
                </a:solidFill>
                <a:latin typeface="Arial"/>
                <a:ea typeface="Arial"/>
                <a:cs typeface="Arial"/>
                <a:sym typeface="Arial"/>
              </a:rPr>
              <a:t>SHAPE</a:t>
            </a:r>
            <a:br>
              <a:rPr lang="en" sz="2200">
                <a:solidFill>
                  <a:srgbClr val="93C47D"/>
                </a:solidFill>
                <a:latin typeface="Arial"/>
                <a:ea typeface="Arial"/>
                <a:cs typeface="Arial"/>
                <a:sym typeface="Arial"/>
              </a:rPr>
            </a:br>
            <a:r>
              <a:rPr lang="en" sz="2200">
                <a:solidFill>
                  <a:srgbClr val="93C47D"/>
                </a:solidFill>
                <a:latin typeface="Arial"/>
                <a:ea typeface="Arial"/>
                <a:cs typeface="Arial"/>
                <a:sym typeface="Arial"/>
              </a:rPr>
              <a:t>HEAT LEVEL</a:t>
            </a:r>
            <a:endParaRPr sz="2200">
              <a:solidFill>
                <a:srgbClr val="93C47D"/>
              </a:solidFill>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pic>
        <p:nvPicPr>
          <p:cNvPr id="284" name="Google Shape;284;p46"/>
          <p:cNvPicPr preferRelativeResize="0"/>
          <p:nvPr/>
        </p:nvPicPr>
        <p:blipFill>
          <a:blip r:embed="rId3">
            <a:alphaModFix/>
          </a:blip>
          <a:stretch>
            <a:fillRect/>
          </a:stretch>
        </p:blipFill>
        <p:spPr>
          <a:xfrm>
            <a:off x="3870596" y="1152475"/>
            <a:ext cx="5000201" cy="329392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7"/>
          <p:cNvPicPr preferRelativeResize="0"/>
          <p:nvPr/>
        </p:nvPicPr>
        <p:blipFill>
          <a:blip r:embed="rId3">
            <a:alphaModFix/>
          </a:blip>
          <a:stretch>
            <a:fillRect/>
          </a:stretch>
        </p:blipFill>
        <p:spPr>
          <a:xfrm>
            <a:off x="160500" y="176300"/>
            <a:ext cx="8785825" cy="4782449"/>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339675" y="457200"/>
            <a:ext cx="8418900" cy="1017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chemeClr val="dk1"/>
                </a:solidFill>
                <a:highlight>
                  <a:srgbClr val="B16BAE"/>
                </a:highlight>
                <a:latin typeface="Arial"/>
                <a:ea typeface="Arial"/>
                <a:cs typeface="Arial"/>
                <a:sym typeface="Arial"/>
              </a:rPr>
              <a:t>FOR THE TEACHER: IF PLANTS DIE BEFORE CROSS POLLINATION</a:t>
            </a:r>
            <a:endParaRPr b="1">
              <a:solidFill>
                <a:schemeClr val="dk1"/>
              </a:solidFill>
              <a:highlight>
                <a:srgbClr val="B16BAE"/>
              </a:highlight>
              <a:latin typeface="Arial"/>
              <a:ea typeface="Arial"/>
              <a:cs typeface="Arial"/>
              <a:sym typeface="Arial"/>
            </a:endParaRPr>
          </a:p>
        </p:txBody>
      </p:sp>
      <p:sp>
        <p:nvSpPr>
          <p:cNvPr id="160" name="Google Shape;160;p30"/>
          <p:cNvSpPr txBox="1">
            <a:spLocks noGrp="1"/>
          </p:cNvSpPr>
          <p:nvPr>
            <p:ph type="body" idx="1"/>
          </p:nvPr>
        </p:nvSpPr>
        <p:spPr>
          <a:xfrm>
            <a:off x="857250" y="1543050"/>
            <a:ext cx="7820400" cy="3028800"/>
          </a:xfrm>
          <a:prstGeom prst="rect">
            <a:avLst/>
          </a:prstGeom>
        </p:spPr>
        <p:txBody>
          <a:bodyPr spcFirstLastPara="1" wrap="square" lIns="68575" tIns="34275" rIns="68575" bIns="34275" anchor="t" anchorCtr="0">
            <a:noAutofit/>
          </a:bodyPr>
          <a:lstStyle/>
          <a:p>
            <a:pPr marL="0" lvl="0" indent="0" algn="l" rtl="0">
              <a:spcBef>
                <a:spcPts val="1100"/>
              </a:spcBef>
              <a:spcAft>
                <a:spcPts val="0"/>
              </a:spcAft>
              <a:buNone/>
            </a:pPr>
            <a:r>
              <a:rPr lang="en" sz="2000" b="1">
                <a:latin typeface="Arial"/>
                <a:ea typeface="Arial"/>
                <a:cs typeface="Arial"/>
                <a:sym typeface="Arial"/>
              </a:rPr>
              <a:t>Unfortunately the reality is that many variables often lead to the classroom plants dying before students can manually pollinate plants and grow another generation. If you are able to cross pollinate a couple of the plants as a whole class, the class could then work as a whole to continue observing and monitoring the growth of the next generation.  But, if the plants have gone as far as they can go, the following simulation/game will help students understand that humans can select traits, but that variation of traits and time are variables that humans must patiently cope with as they try to grow the crop with the traits they desire. </a:t>
            </a:r>
            <a:endParaRPr sz="2000" b="1">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8"/>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B16BAE"/>
                </a:solidFill>
                <a:latin typeface="Arial"/>
                <a:ea typeface="Arial"/>
                <a:cs typeface="Arial"/>
                <a:sym typeface="Arial"/>
              </a:rPr>
              <a:t>With a partner you will:</a:t>
            </a:r>
            <a:endParaRPr b="1">
              <a:solidFill>
                <a:srgbClr val="B16BAE"/>
              </a:solidFill>
              <a:latin typeface="Arial"/>
              <a:ea typeface="Arial"/>
              <a:cs typeface="Arial"/>
              <a:sym typeface="Arial"/>
            </a:endParaRPr>
          </a:p>
        </p:txBody>
      </p:sp>
      <p:sp>
        <p:nvSpPr>
          <p:cNvPr id="295" name="Google Shape;295;p48"/>
          <p:cNvSpPr txBox="1">
            <a:spLocks noGrp="1"/>
          </p:cNvSpPr>
          <p:nvPr>
            <p:ph type="body" idx="1"/>
          </p:nvPr>
        </p:nvSpPr>
        <p:spPr>
          <a:xfrm>
            <a:off x="263175" y="976225"/>
            <a:ext cx="8520600" cy="3957000"/>
          </a:xfrm>
          <a:prstGeom prst="rect">
            <a:avLst/>
          </a:prstGeom>
        </p:spPr>
        <p:txBody>
          <a:bodyPr spcFirstLastPara="1" wrap="square" lIns="68575" tIns="68575" rIns="68575" bIns="68575" anchor="t" anchorCtr="0">
            <a:noAutofit/>
          </a:bodyPr>
          <a:lstStyle/>
          <a:p>
            <a:pPr marL="457200" lvl="0" indent="-374650" algn="l" rtl="0">
              <a:spcBef>
                <a:spcPts val="0"/>
              </a:spcBef>
              <a:spcAft>
                <a:spcPts val="0"/>
              </a:spcAft>
              <a:buClr>
                <a:srgbClr val="93C47D"/>
              </a:buClr>
              <a:buSzPts val="2300"/>
              <a:buFont typeface="Arial"/>
              <a:buAutoNum type="arabicPeriod"/>
            </a:pPr>
            <a:r>
              <a:rPr lang="en" sz="2300">
                <a:solidFill>
                  <a:srgbClr val="93C47D"/>
                </a:solidFill>
                <a:latin typeface="Arial"/>
                <a:ea typeface="Arial"/>
                <a:cs typeface="Arial"/>
                <a:sym typeface="Arial"/>
              </a:rPr>
              <a:t>Select 2 parent plants from your Chiltepin Menu Choices A-F based on the traits of color, size, shape and heat level that you want/like for your Dream Pepper.</a:t>
            </a:r>
            <a:endParaRPr sz="2300">
              <a:solidFill>
                <a:srgbClr val="93C47D"/>
              </a:solidFill>
              <a:latin typeface="Arial"/>
              <a:ea typeface="Arial"/>
              <a:cs typeface="Arial"/>
              <a:sym typeface="Arial"/>
            </a:endParaRPr>
          </a:p>
          <a:p>
            <a:pPr marL="457200" lvl="0" indent="-374650" algn="l" rtl="0">
              <a:spcBef>
                <a:spcPts val="0"/>
              </a:spcBef>
              <a:spcAft>
                <a:spcPts val="0"/>
              </a:spcAft>
              <a:buClr>
                <a:srgbClr val="93C47D"/>
              </a:buClr>
              <a:buSzPts val="2300"/>
              <a:buAutoNum type="arabicPeriod"/>
            </a:pPr>
            <a:r>
              <a:rPr lang="en" sz="2300">
                <a:solidFill>
                  <a:srgbClr val="93C47D"/>
                </a:solidFill>
                <a:latin typeface="Arial"/>
                <a:ea typeface="Arial"/>
                <a:cs typeface="Arial"/>
                <a:sym typeface="Arial"/>
              </a:rPr>
              <a:t>Record your Parent selection on your worksheet. Set Chiltepin Menu aside.You will </a:t>
            </a:r>
            <a:r>
              <a:rPr lang="en" sz="2300" b="1" u="sng">
                <a:solidFill>
                  <a:srgbClr val="93C47D"/>
                </a:solidFill>
                <a:latin typeface="Arial"/>
                <a:ea typeface="Arial"/>
                <a:cs typeface="Arial"/>
                <a:sym typeface="Arial"/>
              </a:rPr>
              <a:t>not </a:t>
            </a:r>
            <a:r>
              <a:rPr lang="en" sz="2300">
                <a:solidFill>
                  <a:srgbClr val="93C47D"/>
                </a:solidFill>
                <a:latin typeface="Arial"/>
                <a:ea typeface="Arial"/>
                <a:cs typeface="Arial"/>
                <a:sym typeface="Arial"/>
              </a:rPr>
              <a:t>be using it again.</a:t>
            </a:r>
            <a:endParaRPr sz="2300">
              <a:solidFill>
                <a:srgbClr val="93C47D"/>
              </a:solidFill>
              <a:latin typeface="Arial"/>
              <a:ea typeface="Arial"/>
              <a:cs typeface="Arial"/>
              <a:sym typeface="Arial"/>
            </a:endParaRPr>
          </a:p>
          <a:p>
            <a:pPr marL="457200" lvl="0" indent="0" algn="l" rtl="0">
              <a:spcBef>
                <a:spcPts val="0"/>
              </a:spcBef>
              <a:spcAft>
                <a:spcPts val="0"/>
              </a:spcAft>
              <a:buNone/>
            </a:pPr>
            <a:endParaRPr sz="2200">
              <a:latin typeface="Arial"/>
              <a:ea typeface="Arial"/>
              <a:cs typeface="Arial"/>
              <a:sym typeface="Arial"/>
            </a:endParaRPr>
          </a:p>
          <a:p>
            <a:pPr marL="457200" lvl="0" indent="0" algn="l" rtl="0">
              <a:spcBef>
                <a:spcPts val="0"/>
              </a:spcBef>
              <a:spcAft>
                <a:spcPts val="0"/>
              </a:spcAft>
              <a:buNone/>
            </a:pPr>
            <a:endParaRPr sz="2400">
              <a:latin typeface="Arial"/>
              <a:ea typeface="Arial"/>
              <a:cs typeface="Arial"/>
              <a:sym typeface="Arial"/>
            </a:endParaRPr>
          </a:p>
        </p:txBody>
      </p:sp>
      <p:pic>
        <p:nvPicPr>
          <p:cNvPr id="296" name="Google Shape;296;p48"/>
          <p:cNvPicPr preferRelativeResize="0"/>
          <p:nvPr/>
        </p:nvPicPr>
        <p:blipFill>
          <a:blip r:embed="rId3">
            <a:alphaModFix/>
          </a:blip>
          <a:stretch>
            <a:fillRect/>
          </a:stretch>
        </p:blipFill>
        <p:spPr>
          <a:xfrm>
            <a:off x="7108947" y="2571750"/>
            <a:ext cx="1723353" cy="2361475"/>
          </a:xfrm>
          <a:prstGeom prst="rect">
            <a:avLst/>
          </a:prstGeom>
          <a:noFill/>
          <a:ln>
            <a:noFill/>
          </a:ln>
        </p:spPr>
      </p:pic>
      <p:pic>
        <p:nvPicPr>
          <p:cNvPr id="297" name="Google Shape;297;p48"/>
          <p:cNvPicPr preferRelativeResize="0"/>
          <p:nvPr/>
        </p:nvPicPr>
        <p:blipFill>
          <a:blip r:embed="rId4">
            <a:alphaModFix/>
          </a:blip>
          <a:stretch>
            <a:fillRect/>
          </a:stretch>
        </p:blipFill>
        <p:spPr>
          <a:xfrm>
            <a:off x="363950" y="2750071"/>
            <a:ext cx="3801224" cy="218315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aphicFrame>
        <p:nvGraphicFramePr>
          <p:cNvPr id="302" name="Google Shape;302;p49"/>
          <p:cNvGraphicFramePr/>
          <p:nvPr/>
        </p:nvGraphicFramePr>
        <p:xfrm>
          <a:off x="3318475" y="452463"/>
          <a:ext cx="5410975" cy="4464370"/>
        </p:xfrm>
        <a:graphic>
          <a:graphicData uri="http://schemas.openxmlformats.org/drawingml/2006/table">
            <a:tbl>
              <a:tblPr>
                <a:noFill/>
                <a:tableStyleId>{9C5EBA97-C789-4A77-8E4D-4A5F1455A78F}</a:tableStyleId>
              </a:tblPr>
              <a:tblGrid>
                <a:gridCol w="1338375">
                  <a:extLst>
                    <a:ext uri="{9D8B030D-6E8A-4147-A177-3AD203B41FA5}">
                      <a16:colId xmlns:a16="http://schemas.microsoft.com/office/drawing/2014/main" val="20000"/>
                    </a:ext>
                  </a:extLst>
                </a:gridCol>
                <a:gridCol w="1338375">
                  <a:extLst>
                    <a:ext uri="{9D8B030D-6E8A-4147-A177-3AD203B41FA5}">
                      <a16:colId xmlns:a16="http://schemas.microsoft.com/office/drawing/2014/main" val="20001"/>
                    </a:ext>
                  </a:extLst>
                </a:gridCol>
                <a:gridCol w="922650">
                  <a:extLst>
                    <a:ext uri="{9D8B030D-6E8A-4147-A177-3AD203B41FA5}">
                      <a16:colId xmlns:a16="http://schemas.microsoft.com/office/drawing/2014/main" val="20002"/>
                    </a:ext>
                  </a:extLst>
                </a:gridCol>
                <a:gridCol w="891300">
                  <a:extLst>
                    <a:ext uri="{9D8B030D-6E8A-4147-A177-3AD203B41FA5}">
                      <a16:colId xmlns:a16="http://schemas.microsoft.com/office/drawing/2014/main" val="20003"/>
                    </a:ext>
                  </a:extLst>
                </a:gridCol>
                <a:gridCol w="920275">
                  <a:extLst>
                    <a:ext uri="{9D8B030D-6E8A-4147-A177-3AD203B41FA5}">
                      <a16:colId xmlns:a16="http://schemas.microsoft.com/office/drawing/2014/main" val="20004"/>
                    </a:ext>
                  </a:extLst>
                </a:gridCol>
              </a:tblGrid>
              <a:tr h="1004425">
                <a:tc>
                  <a:txBody>
                    <a:bodyPr/>
                    <a:lstStyle/>
                    <a:p>
                      <a:pPr marL="0" lvl="0" indent="0" algn="l" rtl="0">
                        <a:spcBef>
                          <a:spcPts val="0"/>
                        </a:spcBef>
                        <a:spcAft>
                          <a:spcPts val="0"/>
                        </a:spcAft>
                        <a:buNone/>
                      </a:pPr>
                      <a:r>
                        <a:rPr lang="en"/>
                        <a:t>Parent 1 </a:t>
                      </a:r>
                      <a:r>
                        <a:rPr lang="en">
                          <a:solidFill>
                            <a:srgbClr val="93C47D"/>
                          </a:solidFill>
                        </a:rPr>
                        <a:t>_</a:t>
                      </a:r>
                      <a:r>
                        <a:rPr lang="en" sz="1700" b="1">
                          <a:solidFill>
                            <a:srgbClr val="93C47D"/>
                          </a:solidFill>
                        </a:rPr>
                        <a:t>A</a:t>
                      </a:r>
                      <a:r>
                        <a:rPr lang="en" b="1">
                          <a:solidFill>
                            <a:srgbClr val="A6B727"/>
                          </a:solidFill>
                        </a:rPr>
                        <a:t>__</a:t>
                      </a:r>
                      <a:r>
                        <a:rPr lang="en"/>
                        <a:t>  </a:t>
                      </a:r>
                      <a:endParaRPr/>
                    </a:p>
                    <a:p>
                      <a:pPr marL="0" lvl="0" indent="0" algn="l" rtl="0">
                        <a:spcBef>
                          <a:spcPts val="0"/>
                        </a:spcBef>
                        <a:spcAft>
                          <a:spcPts val="0"/>
                        </a:spcAft>
                        <a:buNone/>
                      </a:pPr>
                      <a:r>
                        <a:rPr lang="en"/>
                        <a:t>(tails)  </a:t>
                      </a:r>
                      <a:endParaRPr/>
                    </a:p>
                  </a:txBody>
                  <a:tcPr marL="91425" marR="91425" marT="91425" marB="91425">
                    <a:solidFill>
                      <a:srgbClr val="D9D9D9"/>
                    </a:solidFill>
                  </a:tcPr>
                </a:tc>
                <a:tc>
                  <a:txBody>
                    <a:bodyPr/>
                    <a:lstStyle/>
                    <a:p>
                      <a:pPr marL="0" lvl="0" indent="0" algn="l" rtl="0">
                        <a:spcBef>
                          <a:spcPts val="0"/>
                        </a:spcBef>
                        <a:spcAft>
                          <a:spcPts val="0"/>
                        </a:spcAft>
                        <a:buNone/>
                      </a:pPr>
                      <a:r>
                        <a:rPr lang="en"/>
                        <a:t>Parent 2 _</a:t>
                      </a:r>
                      <a:r>
                        <a:rPr lang="en" sz="1800" b="1">
                          <a:solidFill>
                            <a:srgbClr val="93C47D"/>
                          </a:solidFill>
                        </a:rPr>
                        <a:t>B</a:t>
                      </a:r>
                      <a:r>
                        <a:rPr lang="en"/>
                        <a:t>__ (heads)</a:t>
                      </a:r>
                      <a:endParaRPr/>
                    </a:p>
                  </a:txBody>
                  <a:tcPr marL="91425" marR="91425" marT="91425" marB="91425">
                    <a:solidFill>
                      <a:srgbClr val="D9D9D9"/>
                    </a:solidFill>
                  </a:tcPr>
                </a:tc>
                <a:tc>
                  <a:txBody>
                    <a:bodyPr/>
                    <a:lstStyle/>
                    <a:p>
                      <a:pPr marL="0" lvl="0" indent="0" algn="l" rtl="0">
                        <a:spcBef>
                          <a:spcPts val="0"/>
                        </a:spcBef>
                        <a:spcAft>
                          <a:spcPts val="0"/>
                        </a:spcAft>
                        <a:buNone/>
                      </a:pPr>
                      <a:r>
                        <a:rPr lang="en" sz="1300"/>
                        <a:t>Seed Offspring 1</a:t>
                      </a:r>
                      <a:endParaRPr sz="13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Seed </a:t>
                      </a:r>
                      <a:endParaRPr sz="1300"/>
                    </a:p>
                    <a:p>
                      <a:pPr marL="0" lvl="0" indent="0" algn="l" rtl="0">
                        <a:spcBef>
                          <a:spcPts val="0"/>
                        </a:spcBef>
                        <a:spcAft>
                          <a:spcPts val="0"/>
                        </a:spcAft>
                        <a:buNone/>
                      </a:pPr>
                      <a:r>
                        <a:rPr lang="en" sz="1300"/>
                        <a:t>Offspring 2</a:t>
                      </a:r>
                      <a:endParaRPr sz="13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Seed</a:t>
                      </a:r>
                      <a:endParaRPr/>
                    </a:p>
                    <a:p>
                      <a:pPr marL="0" lvl="0" indent="0" algn="l" rtl="0">
                        <a:spcBef>
                          <a:spcPts val="0"/>
                        </a:spcBef>
                        <a:spcAft>
                          <a:spcPts val="0"/>
                        </a:spcAft>
                        <a:buNone/>
                      </a:pPr>
                      <a:r>
                        <a:rPr lang="en"/>
                        <a:t>Offspring</a:t>
                      </a:r>
                      <a:endParaRPr/>
                    </a:p>
                    <a:p>
                      <a:pPr marL="0" lvl="0" indent="0" algn="l" rtl="0">
                        <a:spcBef>
                          <a:spcPts val="0"/>
                        </a:spcBef>
                        <a:spcAft>
                          <a:spcPts val="0"/>
                        </a:spcAft>
                        <a:buNone/>
                      </a:pPr>
                      <a:r>
                        <a:rPr lang="en"/>
                        <a:t> 3</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50125">
                <a:tc>
                  <a:txBody>
                    <a:bodyPr/>
                    <a:lstStyle/>
                    <a:p>
                      <a:pPr marL="0" lvl="0" indent="0" algn="l" rtl="0">
                        <a:spcBef>
                          <a:spcPts val="0"/>
                        </a:spcBef>
                        <a:spcAft>
                          <a:spcPts val="0"/>
                        </a:spcAft>
                        <a:buNone/>
                      </a:pPr>
                      <a:r>
                        <a:rPr lang="en">
                          <a:solidFill>
                            <a:srgbClr val="0000FF"/>
                          </a:solidFill>
                        </a:rPr>
                        <a:t>Color  Red</a:t>
                      </a:r>
                      <a:endParaRPr>
                        <a:solidFill>
                          <a:srgbClr val="0000FF"/>
                        </a:solidFill>
                      </a:endParaRPr>
                    </a:p>
                  </a:txBody>
                  <a:tcPr marL="91425" marR="91425" marT="91425" marB="91425">
                    <a:solidFill>
                      <a:srgbClr val="D9D9D9"/>
                    </a:solidFill>
                  </a:tcPr>
                </a:tc>
                <a:tc>
                  <a:txBody>
                    <a:bodyPr/>
                    <a:lstStyle/>
                    <a:p>
                      <a:pPr marL="0" lvl="0" indent="0" algn="l" rtl="0">
                        <a:spcBef>
                          <a:spcPts val="0"/>
                        </a:spcBef>
                        <a:spcAft>
                          <a:spcPts val="0"/>
                        </a:spcAft>
                        <a:buNone/>
                      </a:pPr>
                      <a:r>
                        <a:rPr lang="en">
                          <a:solidFill>
                            <a:srgbClr val="0000FF"/>
                          </a:solidFill>
                        </a:rPr>
                        <a:t>Color Maroon</a:t>
                      </a:r>
                      <a:endParaRPr>
                        <a:solidFill>
                          <a:srgbClr val="0000FF"/>
                        </a:solidFill>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l" rtl="0">
                        <a:spcBef>
                          <a:spcPts val="0"/>
                        </a:spcBef>
                        <a:spcAft>
                          <a:spcPts val="0"/>
                        </a:spcAft>
                        <a:buNone/>
                      </a:pPr>
                      <a:r>
                        <a:rPr lang="en"/>
                        <a:t>Color</a:t>
                      </a: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Color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Color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950125">
                <a:tc>
                  <a:txBody>
                    <a:bodyPr/>
                    <a:lstStyle/>
                    <a:p>
                      <a:pPr marL="0" lvl="0" indent="0" algn="l" rtl="0">
                        <a:spcBef>
                          <a:spcPts val="0"/>
                        </a:spcBef>
                        <a:spcAft>
                          <a:spcPts val="0"/>
                        </a:spcAft>
                        <a:buNone/>
                      </a:pPr>
                      <a:r>
                        <a:rPr lang="en">
                          <a:solidFill>
                            <a:srgbClr val="0000FF"/>
                          </a:solidFill>
                        </a:rPr>
                        <a:t>Size   large</a:t>
                      </a:r>
                      <a:endParaRPr>
                        <a:solidFill>
                          <a:srgbClr val="0000FF"/>
                        </a:solidFill>
                      </a:endParaRPr>
                    </a:p>
                  </a:txBody>
                  <a:tcPr marL="91425" marR="91425" marT="91425" marB="91425">
                    <a:solidFill>
                      <a:srgbClr val="D9D9D9"/>
                    </a:solidFill>
                  </a:tcPr>
                </a:tc>
                <a:tc>
                  <a:txBody>
                    <a:bodyPr/>
                    <a:lstStyle/>
                    <a:p>
                      <a:pPr marL="0" lvl="0" indent="0" algn="l" rtl="0">
                        <a:spcBef>
                          <a:spcPts val="0"/>
                        </a:spcBef>
                        <a:spcAft>
                          <a:spcPts val="0"/>
                        </a:spcAft>
                        <a:buNone/>
                      </a:pPr>
                      <a:r>
                        <a:rPr lang="en">
                          <a:solidFill>
                            <a:srgbClr val="0000FF"/>
                          </a:solidFill>
                        </a:rPr>
                        <a:t>Size X-Small</a:t>
                      </a:r>
                      <a:endParaRPr>
                        <a:solidFill>
                          <a:srgbClr val="0000FF"/>
                        </a:solidFill>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l" rtl="0">
                        <a:spcBef>
                          <a:spcPts val="0"/>
                        </a:spcBef>
                        <a:spcAft>
                          <a:spcPts val="0"/>
                        </a:spcAft>
                        <a:buNone/>
                      </a:pPr>
                      <a:r>
                        <a:rPr lang="en"/>
                        <a:t>Size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Size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Size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950125">
                <a:tc>
                  <a:txBody>
                    <a:bodyPr/>
                    <a:lstStyle/>
                    <a:p>
                      <a:pPr marL="0" lvl="0" indent="0" algn="l" rtl="0">
                        <a:spcBef>
                          <a:spcPts val="0"/>
                        </a:spcBef>
                        <a:spcAft>
                          <a:spcPts val="0"/>
                        </a:spcAft>
                        <a:buNone/>
                      </a:pPr>
                      <a:r>
                        <a:rPr lang="en">
                          <a:solidFill>
                            <a:srgbClr val="0000FF"/>
                          </a:solidFill>
                        </a:rPr>
                        <a:t>Shape  oval</a:t>
                      </a:r>
                      <a:endParaRPr>
                        <a:solidFill>
                          <a:srgbClr val="0000FF"/>
                        </a:solidFill>
                      </a:endParaRPr>
                    </a:p>
                  </a:txBody>
                  <a:tcPr marL="91425" marR="91425" marT="91425" marB="91425">
                    <a:solidFill>
                      <a:srgbClr val="D9D9D9"/>
                    </a:solidFill>
                  </a:tcPr>
                </a:tc>
                <a:tc>
                  <a:txBody>
                    <a:bodyPr/>
                    <a:lstStyle/>
                    <a:p>
                      <a:pPr marL="0" lvl="0" indent="0" algn="l" rtl="0">
                        <a:spcBef>
                          <a:spcPts val="0"/>
                        </a:spcBef>
                        <a:spcAft>
                          <a:spcPts val="0"/>
                        </a:spcAft>
                        <a:buNone/>
                      </a:pPr>
                      <a:r>
                        <a:rPr lang="en">
                          <a:solidFill>
                            <a:srgbClr val="0000FF"/>
                          </a:solidFill>
                        </a:rPr>
                        <a:t>Shape  round</a:t>
                      </a:r>
                      <a:endParaRPr>
                        <a:solidFill>
                          <a:srgbClr val="0000FF"/>
                        </a:solidFill>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l" rtl="0">
                        <a:spcBef>
                          <a:spcPts val="0"/>
                        </a:spcBef>
                        <a:spcAft>
                          <a:spcPts val="0"/>
                        </a:spcAft>
                        <a:buNone/>
                      </a:pPr>
                      <a:r>
                        <a:rPr lang="en"/>
                        <a:t>Shape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Shape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Shape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00175">
                <a:tc>
                  <a:txBody>
                    <a:bodyPr/>
                    <a:lstStyle/>
                    <a:p>
                      <a:pPr marL="0" lvl="0" indent="0" algn="l" rtl="0">
                        <a:spcBef>
                          <a:spcPts val="0"/>
                        </a:spcBef>
                        <a:spcAft>
                          <a:spcPts val="0"/>
                        </a:spcAft>
                        <a:buNone/>
                      </a:pPr>
                      <a:r>
                        <a:rPr lang="en">
                          <a:solidFill>
                            <a:srgbClr val="0000FF"/>
                          </a:solidFill>
                        </a:rPr>
                        <a:t>Heat  50,000 Scoville Units</a:t>
                      </a:r>
                      <a:endParaRPr>
                        <a:solidFill>
                          <a:srgbClr val="0000FF"/>
                        </a:solidFill>
                      </a:endParaRPr>
                    </a:p>
                  </a:txBody>
                  <a:tcPr marL="91425" marR="91425" marT="91425" marB="91425">
                    <a:solidFill>
                      <a:srgbClr val="D9D9D9"/>
                    </a:solidFill>
                  </a:tcPr>
                </a:tc>
                <a:tc>
                  <a:txBody>
                    <a:bodyPr/>
                    <a:lstStyle/>
                    <a:p>
                      <a:pPr marL="0" lvl="0" indent="0" algn="l" rtl="0">
                        <a:spcBef>
                          <a:spcPts val="0"/>
                        </a:spcBef>
                        <a:spcAft>
                          <a:spcPts val="0"/>
                        </a:spcAft>
                        <a:buNone/>
                      </a:pPr>
                      <a:r>
                        <a:rPr lang="en">
                          <a:solidFill>
                            <a:srgbClr val="0000FF"/>
                          </a:solidFill>
                        </a:rPr>
                        <a:t>Heat  200,000 Scoville Units</a:t>
                      </a:r>
                      <a:endParaRPr>
                        <a:solidFill>
                          <a:srgbClr val="0000FF"/>
                        </a:solidFill>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l" rtl="0">
                        <a:spcBef>
                          <a:spcPts val="0"/>
                        </a:spcBef>
                        <a:spcAft>
                          <a:spcPts val="0"/>
                        </a:spcAft>
                        <a:buNone/>
                      </a:pPr>
                      <a:r>
                        <a:rPr lang="en"/>
                        <a:t>Heat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Heat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Heat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03" name="Google Shape;303;p49"/>
          <p:cNvSpPr txBox="1"/>
          <p:nvPr/>
        </p:nvSpPr>
        <p:spPr>
          <a:xfrm>
            <a:off x="207100" y="268625"/>
            <a:ext cx="3154800" cy="486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93C47D"/>
                </a:solidFill>
              </a:rPr>
              <a:t>What color did these partners choose?</a:t>
            </a:r>
            <a:endParaRPr sz="1300" b="1">
              <a:solidFill>
                <a:srgbClr val="93C47D"/>
              </a:solidFill>
            </a:endParaRPr>
          </a:p>
          <a:p>
            <a:pPr marL="0" lvl="0" indent="0" algn="l" rtl="0">
              <a:spcBef>
                <a:spcPts val="0"/>
              </a:spcBef>
              <a:spcAft>
                <a:spcPts val="0"/>
              </a:spcAft>
              <a:buNone/>
            </a:pPr>
            <a:r>
              <a:rPr lang="en" sz="1800" b="1">
                <a:solidFill>
                  <a:schemeClr val="dk2"/>
                </a:solidFill>
                <a:highlight>
                  <a:srgbClr val="B16BAE"/>
                </a:highlight>
              </a:rPr>
              <a:t>Red </a:t>
            </a:r>
            <a:endParaRPr sz="1800" b="1">
              <a:solidFill>
                <a:schemeClr val="dk2"/>
              </a:solidFill>
              <a:highlight>
                <a:srgbClr val="B16BAE"/>
              </a:highlight>
            </a:endParaRPr>
          </a:p>
          <a:p>
            <a:pPr marL="0" lvl="0" indent="0" algn="l" rtl="0">
              <a:spcBef>
                <a:spcPts val="0"/>
              </a:spcBef>
              <a:spcAft>
                <a:spcPts val="0"/>
              </a:spcAft>
              <a:buNone/>
            </a:pPr>
            <a:endParaRPr sz="1800" b="1">
              <a:solidFill>
                <a:schemeClr val="dk2"/>
              </a:solidFill>
              <a:highlight>
                <a:srgbClr val="B16BAE"/>
              </a:highlight>
            </a:endParaRPr>
          </a:p>
          <a:p>
            <a:pPr marL="0" lvl="0" indent="0" algn="l" rtl="0">
              <a:spcBef>
                <a:spcPts val="0"/>
              </a:spcBef>
              <a:spcAft>
                <a:spcPts val="0"/>
              </a:spcAft>
              <a:buNone/>
            </a:pPr>
            <a:r>
              <a:rPr lang="en" sz="2000" b="1">
                <a:solidFill>
                  <a:srgbClr val="93C47D"/>
                </a:solidFill>
              </a:rPr>
              <a:t>Size?</a:t>
            </a:r>
            <a:endParaRPr sz="2000">
              <a:solidFill>
                <a:srgbClr val="93C47D"/>
              </a:solidFill>
            </a:endParaRPr>
          </a:p>
          <a:p>
            <a:pPr marL="0" lvl="0" indent="0" algn="l" rtl="0">
              <a:spcBef>
                <a:spcPts val="0"/>
              </a:spcBef>
              <a:spcAft>
                <a:spcPts val="0"/>
              </a:spcAft>
              <a:buNone/>
            </a:pPr>
            <a:r>
              <a:rPr lang="en" sz="1800" b="1">
                <a:solidFill>
                  <a:schemeClr val="dk2"/>
                </a:solidFill>
                <a:highlight>
                  <a:srgbClr val="B16BAE"/>
                </a:highlight>
              </a:rPr>
              <a:t>You do not have to agree on traits you select, but remember your Dream Pepper goal</a:t>
            </a:r>
            <a:endParaRPr sz="1800" b="1">
              <a:solidFill>
                <a:schemeClr val="dk2"/>
              </a:solidFill>
              <a:highlight>
                <a:srgbClr val="B16BAE"/>
              </a:highlight>
            </a:endParaRPr>
          </a:p>
          <a:p>
            <a:pPr marL="0" lvl="0" indent="0" algn="l" rtl="0">
              <a:spcBef>
                <a:spcPts val="0"/>
              </a:spcBef>
              <a:spcAft>
                <a:spcPts val="0"/>
              </a:spcAft>
              <a:buNone/>
            </a:pPr>
            <a:endParaRPr sz="2000" b="1">
              <a:solidFill>
                <a:srgbClr val="93C47D"/>
              </a:solidFill>
            </a:endParaRPr>
          </a:p>
          <a:p>
            <a:pPr marL="0" lvl="0" indent="0" algn="l" rtl="0">
              <a:spcBef>
                <a:spcPts val="0"/>
              </a:spcBef>
              <a:spcAft>
                <a:spcPts val="0"/>
              </a:spcAft>
              <a:buNone/>
            </a:pPr>
            <a:r>
              <a:rPr lang="en" sz="2000" b="1">
                <a:solidFill>
                  <a:srgbClr val="93C47D"/>
                </a:solidFill>
              </a:rPr>
              <a:t>General shape?</a:t>
            </a:r>
            <a:endParaRPr sz="2000" b="1">
              <a:solidFill>
                <a:srgbClr val="93C47D"/>
              </a:solidFill>
            </a:endParaRPr>
          </a:p>
          <a:p>
            <a:pPr marL="0" lvl="0" indent="0" algn="l" rtl="0">
              <a:spcBef>
                <a:spcPts val="0"/>
              </a:spcBef>
              <a:spcAft>
                <a:spcPts val="0"/>
              </a:spcAft>
              <a:buNone/>
            </a:pPr>
            <a:r>
              <a:rPr lang="en" sz="1800" b="1">
                <a:solidFill>
                  <a:schemeClr val="dk2"/>
                </a:solidFill>
                <a:highlight>
                  <a:srgbClr val="B16BAE"/>
                </a:highlight>
              </a:rPr>
              <a:t>Roundish</a:t>
            </a:r>
            <a:endParaRPr sz="1800" b="1">
              <a:solidFill>
                <a:schemeClr val="dk2"/>
              </a:solidFill>
              <a:highlight>
                <a:srgbClr val="B16BAE"/>
              </a:highlight>
            </a:endParaRPr>
          </a:p>
          <a:p>
            <a:pPr marL="0" lvl="0" indent="0" algn="l" rtl="0">
              <a:spcBef>
                <a:spcPts val="0"/>
              </a:spcBef>
              <a:spcAft>
                <a:spcPts val="0"/>
              </a:spcAft>
              <a:buNone/>
            </a:pPr>
            <a:endParaRPr sz="2000" b="1">
              <a:solidFill>
                <a:srgbClr val="93C47D"/>
              </a:solidFill>
            </a:endParaRPr>
          </a:p>
          <a:p>
            <a:pPr marL="0" lvl="0" indent="0" algn="l" rtl="0">
              <a:spcBef>
                <a:spcPts val="0"/>
              </a:spcBef>
              <a:spcAft>
                <a:spcPts val="0"/>
              </a:spcAft>
              <a:buNone/>
            </a:pPr>
            <a:r>
              <a:rPr lang="en" sz="2000" b="1">
                <a:solidFill>
                  <a:srgbClr val="93C47D"/>
                </a:solidFill>
              </a:rPr>
              <a:t>Heat level? Hot?Medium?Mild?</a:t>
            </a:r>
            <a:endParaRPr sz="2000" b="1">
              <a:solidFill>
                <a:srgbClr val="93C47D"/>
              </a:solidFill>
            </a:endParaRPr>
          </a:p>
          <a:p>
            <a:pPr marL="0" lvl="0" indent="0" algn="l" rtl="0">
              <a:spcBef>
                <a:spcPts val="0"/>
              </a:spcBef>
              <a:spcAft>
                <a:spcPts val="0"/>
              </a:spcAft>
              <a:buNone/>
            </a:pPr>
            <a:r>
              <a:rPr lang="en" sz="1800" b="1">
                <a:solidFill>
                  <a:schemeClr val="dk2"/>
                </a:solidFill>
                <a:highlight>
                  <a:srgbClr val="B16BAE"/>
                </a:highlight>
              </a:rPr>
              <a:t>hot</a:t>
            </a:r>
            <a:endParaRPr sz="1800" b="1">
              <a:solidFill>
                <a:schemeClr val="dk2"/>
              </a:solidFill>
              <a:highlight>
                <a:srgbClr val="B16BAE"/>
              </a:highlight>
            </a:endParaRPr>
          </a:p>
        </p:txBody>
      </p:sp>
      <p:sp>
        <p:nvSpPr>
          <p:cNvPr id="304" name="Google Shape;304;p49"/>
          <p:cNvSpPr txBox="1"/>
          <p:nvPr/>
        </p:nvSpPr>
        <p:spPr>
          <a:xfrm>
            <a:off x="4873375" y="115875"/>
            <a:ext cx="2935800" cy="3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B16BAE"/>
                </a:solidFill>
              </a:rPr>
              <a:t>Generation 1- Example: </a:t>
            </a:r>
            <a:r>
              <a:rPr lang="en" sz="1800">
                <a:solidFill>
                  <a:srgbClr val="A6B727"/>
                </a:solidFill>
              </a:rPr>
              <a:t> </a:t>
            </a:r>
            <a:endParaRPr sz="1800">
              <a:solidFill>
                <a:srgbClr val="A6B727"/>
              </a:solidFill>
            </a:endParaRPr>
          </a:p>
          <a:p>
            <a:pPr marL="0" lvl="0" indent="0" algn="l" rtl="0">
              <a:spcBef>
                <a:spcPts val="0"/>
              </a:spcBef>
              <a:spcAft>
                <a:spcPts val="0"/>
              </a:spcAft>
              <a:buNone/>
            </a:pPr>
            <a:endParaRPr sz="1800">
              <a:solidFill>
                <a:srgbClr val="A6B72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0"/>
          <p:cNvSpPr txBox="1">
            <a:spLocks noGrp="1"/>
          </p:cNvSpPr>
          <p:nvPr>
            <p:ph type="title"/>
          </p:nvPr>
        </p:nvSpPr>
        <p:spPr>
          <a:xfrm>
            <a:off x="235500" y="41245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93C47D"/>
                </a:solidFill>
                <a:highlight>
                  <a:schemeClr val="lt1"/>
                </a:highlight>
                <a:latin typeface="Arial"/>
                <a:ea typeface="Arial"/>
                <a:cs typeface="Arial"/>
                <a:sym typeface="Arial"/>
              </a:rPr>
              <a:t>3. Take turns flipping a coin. </a:t>
            </a:r>
            <a:endParaRPr b="1">
              <a:solidFill>
                <a:srgbClr val="93C47D"/>
              </a:solidFill>
              <a:highlight>
                <a:schemeClr val="lt1"/>
              </a:highlight>
              <a:latin typeface="Arial"/>
              <a:ea typeface="Arial"/>
              <a:cs typeface="Arial"/>
              <a:sym typeface="Arial"/>
            </a:endParaRPr>
          </a:p>
          <a:p>
            <a:pPr marL="0" lvl="0" indent="457200" algn="l" rtl="0">
              <a:spcBef>
                <a:spcPts val="0"/>
              </a:spcBef>
              <a:spcAft>
                <a:spcPts val="0"/>
              </a:spcAft>
              <a:buNone/>
            </a:pPr>
            <a:r>
              <a:rPr lang="en" b="1">
                <a:solidFill>
                  <a:srgbClr val="93C47D"/>
                </a:solidFill>
                <a:highlight>
                  <a:schemeClr val="lt1"/>
                </a:highlight>
                <a:latin typeface="Arial"/>
                <a:ea typeface="Arial"/>
                <a:cs typeface="Arial"/>
                <a:sym typeface="Arial"/>
              </a:rPr>
              <a:t>Tails = trait from Parent 1 wins. </a:t>
            </a:r>
            <a:endParaRPr b="1">
              <a:solidFill>
                <a:srgbClr val="93C47D"/>
              </a:solidFill>
              <a:highlight>
                <a:schemeClr val="lt1"/>
              </a:highlight>
              <a:latin typeface="Arial"/>
              <a:ea typeface="Arial"/>
              <a:cs typeface="Arial"/>
              <a:sym typeface="Arial"/>
            </a:endParaRPr>
          </a:p>
          <a:p>
            <a:pPr marL="0" lvl="0" indent="457200" algn="l" rtl="0">
              <a:spcBef>
                <a:spcPts val="0"/>
              </a:spcBef>
              <a:spcAft>
                <a:spcPts val="0"/>
              </a:spcAft>
              <a:buNone/>
            </a:pPr>
            <a:r>
              <a:rPr lang="en" b="1">
                <a:solidFill>
                  <a:srgbClr val="93C47D"/>
                </a:solidFill>
                <a:highlight>
                  <a:schemeClr val="lt1"/>
                </a:highlight>
                <a:latin typeface="Arial"/>
                <a:ea typeface="Arial"/>
                <a:cs typeface="Arial"/>
                <a:sym typeface="Arial"/>
              </a:rPr>
              <a:t>Heads = trait from Parent 2 wins. Record  Data</a:t>
            </a:r>
            <a:endParaRPr b="1">
              <a:solidFill>
                <a:srgbClr val="93C47D"/>
              </a:solidFill>
              <a:highlight>
                <a:schemeClr val="lt1"/>
              </a:highlight>
              <a:latin typeface="Arial"/>
              <a:ea typeface="Arial"/>
              <a:cs typeface="Arial"/>
              <a:sym typeface="Arial"/>
            </a:endParaRPr>
          </a:p>
          <a:p>
            <a:pPr marL="0" lvl="0" indent="0" algn="l" rtl="0">
              <a:spcBef>
                <a:spcPts val="0"/>
              </a:spcBef>
              <a:spcAft>
                <a:spcPts val="0"/>
              </a:spcAft>
              <a:buNone/>
            </a:pPr>
            <a:endParaRPr>
              <a:highlight>
                <a:schemeClr val="lt1"/>
              </a:highlight>
            </a:endParaRPr>
          </a:p>
        </p:txBody>
      </p:sp>
      <p:sp>
        <p:nvSpPr>
          <p:cNvPr id="310" name="Google Shape;310;p50"/>
          <p:cNvSpPr txBox="1">
            <a:spLocks noGrp="1"/>
          </p:cNvSpPr>
          <p:nvPr>
            <p:ph type="body" idx="1"/>
          </p:nvPr>
        </p:nvSpPr>
        <p:spPr>
          <a:xfrm>
            <a:off x="235500" y="1742975"/>
            <a:ext cx="8520600" cy="31230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500" b="1">
                <a:solidFill>
                  <a:srgbClr val="93C47D"/>
                </a:solidFill>
                <a:latin typeface="Arial"/>
                <a:ea typeface="Arial"/>
                <a:cs typeface="Arial"/>
                <a:sym typeface="Arial"/>
              </a:rPr>
              <a:t>4. Repeat 3 Rounds.</a:t>
            </a:r>
            <a:endParaRPr sz="2500" b="1">
              <a:solidFill>
                <a:srgbClr val="93C47D"/>
              </a:solidFill>
              <a:latin typeface="Arial"/>
              <a:ea typeface="Arial"/>
              <a:cs typeface="Arial"/>
              <a:sym typeface="Arial"/>
            </a:endParaRPr>
          </a:p>
        </p:txBody>
      </p:sp>
      <p:pic>
        <p:nvPicPr>
          <p:cNvPr id="311" name="Google Shape;311;p50"/>
          <p:cNvPicPr preferRelativeResize="0"/>
          <p:nvPr/>
        </p:nvPicPr>
        <p:blipFill>
          <a:blip r:embed="rId3">
            <a:alphaModFix/>
          </a:blip>
          <a:stretch>
            <a:fillRect/>
          </a:stretch>
        </p:blipFill>
        <p:spPr>
          <a:xfrm>
            <a:off x="3317525" y="1742975"/>
            <a:ext cx="5678051" cy="312300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aphicFrame>
        <p:nvGraphicFramePr>
          <p:cNvPr id="316" name="Google Shape;316;p51"/>
          <p:cNvGraphicFramePr/>
          <p:nvPr/>
        </p:nvGraphicFramePr>
        <p:xfrm>
          <a:off x="2759250" y="1088675"/>
          <a:ext cx="6035600" cy="3789395"/>
        </p:xfrm>
        <a:graphic>
          <a:graphicData uri="http://schemas.openxmlformats.org/drawingml/2006/table">
            <a:tbl>
              <a:tblPr>
                <a:noFill/>
                <a:tableStyleId>{9C5EBA97-C789-4A77-8E4D-4A5F1455A78F}</a:tableStyleId>
              </a:tblPr>
              <a:tblGrid>
                <a:gridCol w="1147275">
                  <a:extLst>
                    <a:ext uri="{9D8B030D-6E8A-4147-A177-3AD203B41FA5}">
                      <a16:colId xmlns:a16="http://schemas.microsoft.com/office/drawing/2014/main" val="20000"/>
                    </a:ext>
                  </a:extLst>
                </a:gridCol>
                <a:gridCol w="1026000">
                  <a:extLst>
                    <a:ext uri="{9D8B030D-6E8A-4147-A177-3AD203B41FA5}">
                      <a16:colId xmlns:a16="http://schemas.microsoft.com/office/drawing/2014/main" val="20001"/>
                    </a:ext>
                  </a:extLst>
                </a:gridCol>
                <a:gridCol w="1357500">
                  <a:extLst>
                    <a:ext uri="{9D8B030D-6E8A-4147-A177-3AD203B41FA5}">
                      <a16:colId xmlns:a16="http://schemas.microsoft.com/office/drawing/2014/main" val="20002"/>
                    </a:ext>
                  </a:extLst>
                </a:gridCol>
                <a:gridCol w="1325200">
                  <a:extLst>
                    <a:ext uri="{9D8B030D-6E8A-4147-A177-3AD203B41FA5}">
                      <a16:colId xmlns:a16="http://schemas.microsoft.com/office/drawing/2014/main" val="20003"/>
                    </a:ext>
                  </a:extLst>
                </a:gridCol>
                <a:gridCol w="1179625">
                  <a:extLst>
                    <a:ext uri="{9D8B030D-6E8A-4147-A177-3AD203B41FA5}">
                      <a16:colId xmlns:a16="http://schemas.microsoft.com/office/drawing/2014/main" val="20004"/>
                    </a:ext>
                  </a:extLst>
                </a:gridCol>
              </a:tblGrid>
              <a:tr h="860025">
                <a:tc>
                  <a:txBody>
                    <a:bodyPr/>
                    <a:lstStyle/>
                    <a:p>
                      <a:pPr marL="0" lvl="0" indent="0" algn="l" rtl="0">
                        <a:spcBef>
                          <a:spcPts val="0"/>
                        </a:spcBef>
                        <a:spcAft>
                          <a:spcPts val="0"/>
                        </a:spcAft>
                        <a:buNone/>
                      </a:pPr>
                      <a:r>
                        <a:rPr lang="en"/>
                        <a:t>Parent 1 _</a:t>
                      </a:r>
                      <a:r>
                        <a:rPr lang="en" sz="1700" b="1">
                          <a:solidFill>
                            <a:srgbClr val="FF0000"/>
                          </a:solidFill>
                        </a:rPr>
                        <a:t>A</a:t>
                      </a:r>
                      <a:r>
                        <a:rPr lang="en"/>
                        <a:t>__  </a:t>
                      </a:r>
                      <a:endParaRPr/>
                    </a:p>
                    <a:p>
                      <a:pPr marL="0" lvl="0" indent="0" algn="l" rtl="0">
                        <a:spcBef>
                          <a:spcPts val="0"/>
                        </a:spcBef>
                        <a:spcAft>
                          <a:spcPts val="0"/>
                        </a:spcAft>
                        <a:buNone/>
                      </a:pPr>
                      <a:r>
                        <a:rPr lang="en"/>
                        <a:t>(tails)</a:t>
                      </a:r>
                      <a:endParaRPr/>
                    </a:p>
                  </a:txBody>
                  <a:tcPr marL="91425" marR="91425" marT="91425" marB="91425">
                    <a:solidFill>
                      <a:srgbClr val="D9D9D9"/>
                    </a:solidFill>
                  </a:tcPr>
                </a:tc>
                <a:tc>
                  <a:txBody>
                    <a:bodyPr/>
                    <a:lstStyle/>
                    <a:p>
                      <a:pPr marL="0" lvl="0" indent="0" algn="l" rtl="0">
                        <a:spcBef>
                          <a:spcPts val="0"/>
                        </a:spcBef>
                        <a:spcAft>
                          <a:spcPts val="0"/>
                        </a:spcAft>
                        <a:buNone/>
                      </a:pPr>
                      <a:r>
                        <a:rPr lang="en"/>
                        <a:t>Parent 2 _</a:t>
                      </a:r>
                      <a:r>
                        <a:rPr lang="en" sz="1800" b="1">
                          <a:solidFill>
                            <a:srgbClr val="FF0000"/>
                          </a:solidFill>
                        </a:rPr>
                        <a:t>B</a:t>
                      </a:r>
                      <a:r>
                        <a:rPr lang="en"/>
                        <a:t>__ (heads)</a:t>
                      </a:r>
                      <a:endParaRPr/>
                    </a:p>
                  </a:txBody>
                  <a:tcPr marL="91425" marR="91425" marT="91425" marB="91425">
                    <a:solidFill>
                      <a:srgbClr val="D9D9D9"/>
                    </a:solidFill>
                  </a:tcPr>
                </a:tc>
                <a:tc>
                  <a:txBody>
                    <a:bodyPr/>
                    <a:lstStyle/>
                    <a:p>
                      <a:pPr marL="0" lvl="0" indent="0" algn="l" rtl="0">
                        <a:spcBef>
                          <a:spcPts val="0"/>
                        </a:spcBef>
                        <a:spcAft>
                          <a:spcPts val="0"/>
                        </a:spcAft>
                        <a:buNone/>
                      </a:pPr>
                      <a:r>
                        <a:rPr lang="en"/>
                        <a:t>Seed </a:t>
                      </a:r>
                      <a:endParaRPr/>
                    </a:p>
                    <a:p>
                      <a:pPr marL="0" lvl="0" indent="0" algn="l" rtl="0">
                        <a:spcBef>
                          <a:spcPts val="0"/>
                        </a:spcBef>
                        <a:spcAft>
                          <a:spcPts val="0"/>
                        </a:spcAft>
                        <a:buNone/>
                      </a:pPr>
                      <a:r>
                        <a:rPr lang="en"/>
                        <a:t>Offspring 1</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Seed Offspring 2</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Seed Offspring 3</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008325">
                <a:tc>
                  <a:txBody>
                    <a:bodyPr/>
                    <a:lstStyle/>
                    <a:p>
                      <a:pPr marL="0" lvl="0" indent="0" algn="l" rtl="0">
                        <a:spcBef>
                          <a:spcPts val="0"/>
                        </a:spcBef>
                        <a:spcAft>
                          <a:spcPts val="0"/>
                        </a:spcAft>
                        <a:buNone/>
                      </a:pPr>
                      <a:r>
                        <a:rPr lang="en">
                          <a:solidFill>
                            <a:srgbClr val="0000FF"/>
                          </a:solidFill>
                        </a:rPr>
                        <a:t>Color  </a:t>
                      </a:r>
                      <a:endParaRPr>
                        <a:solidFill>
                          <a:srgbClr val="0000FF"/>
                        </a:solidFill>
                      </a:endParaRPr>
                    </a:p>
                    <a:p>
                      <a:pPr marL="0" lvl="0" indent="0" algn="l" rtl="0">
                        <a:spcBef>
                          <a:spcPts val="0"/>
                        </a:spcBef>
                        <a:spcAft>
                          <a:spcPts val="0"/>
                        </a:spcAft>
                        <a:buNone/>
                      </a:pPr>
                      <a:r>
                        <a:rPr lang="en">
                          <a:solidFill>
                            <a:srgbClr val="0000FF"/>
                          </a:solidFill>
                        </a:rPr>
                        <a:t>Red</a:t>
                      </a:r>
                      <a:endParaRPr>
                        <a:solidFill>
                          <a:srgbClr val="0000FF"/>
                        </a:solidFill>
                      </a:endParaRPr>
                    </a:p>
                  </a:txBody>
                  <a:tcPr marL="91425" marR="91425" marT="91425" marB="91425">
                    <a:solidFill>
                      <a:srgbClr val="D9D9D9"/>
                    </a:solidFill>
                  </a:tcPr>
                </a:tc>
                <a:tc>
                  <a:txBody>
                    <a:bodyPr/>
                    <a:lstStyle/>
                    <a:p>
                      <a:pPr marL="0" lvl="0" indent="0" algn="l" rtl="0">
                        <a:spcBef>
                          <a:spcPts val="0"/>
                        </a:spcBef>
                        <a:spcAft>
                          <a:spcPts val="0"/>
                        </a:spcAft>
                        <a:buNone/>
                      </a:pPr>
                      <a:r>
                        <a:rPr lang="en">
                          <a:solidFill>
                            <a:srgbClr val="0000FF"/>
                          </a:solidFill>
                        </a:rPr>
                        <a:t>Color </a:t>
                      </a:r>
                      <a:endParaRPr>
                        <a:solidFill>
                          <a:srgbClr val="0000FF"/>
                        </a:solidFill>
                      </a:endParaRPr>
                    </a:p>
                    <a:p>
                      <a:pPr marL="0" lvl="0" indent="0" algn="l" rtl="0">
                        <a:spcBef>
                          <a:spcPts val="0"/>
                        </a:spcBef>
                        <a:spcAft>
                          <a:spcPts val="0"/>
                        </a:spcAft>
                        <a:buNone/>
                      </a:pPr>
                      <a:r>
                        <a:rPr lang="en">
                          <a:solidFill>
                            <a:srgbClr val="0000FF"/>
                          </a:solidFill>
                        </a:rPr>
                        <a:t>Maroon</a:t>
                      </a:r>
                      <a:endParaRPr>
                        <a:solidFill>
                          <a:srgbClr val="0000FF"/>
                        </a:solidFill>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l" rtl="0">
                        <a:spcBef>
                          <a:spcPts val="0"/>
                        </a:spcBef>
                        <a:spcAft>
                          <a:spcPts val="0"/>
                        </a:spcAft>
                        <a:buNone/>
                      </a:pPr>
                      <a:r>
                        <a:rPr lang="en"/>
                        <a:t>Color </a:t>
                      </a:r>
                      <a:endParaRPr/>
                    </a:p>
                    <a:p>
                      <a:pPr marL="0" lvl="0" indent="0" algn="l" rtl="0">
                        <a:spcBef>
                          <a:spcPts val="0"/>
                        </a:spcBef>
                        <a:spcAft>
                          <a:spcPts val="0"/>
                        </a:spcAft>
                        <a:buNone/>
                      </a:pPr>
                      <a:r>
                        <a:rPr lang="en"/>
                        <a:t>  </a:t>
                      </a:r>
                      <a:r>
                        <a:rPr lang="en" b="1" i="1">
                          <a:solidFill>
                            <a:srgbClr val="0000FF"/>
                          </a:solidFill>
                        </a:rPr>
                        <a:t>Red</a:t>
                      </a:r>
                      <a:endParaRPr b="1" i="1">
                        <a:solidFill>
                          <a:srgbClr val="0000FF"/>
                        </a:solidFill>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Color  </a:t>
                      </a:r>
                      <a:r>
                        <a:rPr lang="en" b="1">
                          <a:solidFill>
                            <a:srgbClr val="0000FF"/>
                          </a:solidFill>
                        </a:rPr>
                        <a:t>Maroon</a:t>
                      </a:r>
                      <a:endParaRPr b="1" i="1">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Color </a:t>
                      </a:r>
                      <a:r>
                        <a:rPr lang="en" b="1">
                          <a:solidFill>
                            <a:srgbClr val="0000FF"/>
                          </a:solidFill>
                        </a:rPr>
                        <a:t>Maroon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93100">
                <a:tc>
                  <a:txBody>
                    <a:bodyPr/>
                    <a:lstStyle/>
                    <a:p>
                      <a:pPr marL="0" lvl="0" indent="0" algn="l" rtl="0">
                        <a:spcBef>
                          <a:spcPts val="0"/>
                        </a:spcBef>
                        <a:spcAft>
                          <a:spcPts val="0"/>
                        </a:spcAft>
                        <a:buNone/>
                      </a:pPr>
                      <a:r>
                        <a:rPr lang="en">
                          <a:solidFill>
                            <a:srgbClr val="0000FF"/>
                          </a:solidFill>
                        </a:rPr>
                        <a:t>Size   </a:t>
                      </a:r>
                      <a:endParaRPr>
                        <a:solidFill>
                          <a:srgbClr val="0000FF"/>
                        </a:solidFill>
                      </a:endParaRPr>
                    </a:p>
                    <a:p>
                      <a:pPr marL="0" lvl="0" indent="0" algn="l" rtl="0">
                        <a:spcBef>
                          <a:spcPts val="0"/>
                        </a:spcBef>
                        <a:spcAft>
                          <a:spcPts val="0"/>
                        </a:spcAft>
                        <a:buNone/>
                      </a:pPr>
                      <a:r>
                        <a:rPr lang="en">
                          <a:solidFill>
                            <a:srgbClr val="0000FF"/>
                          </a:solidFill>
                        </a:rPr>
                        <a:t>Large</a:t>
                      </a:r>
                      <a:endParaRPr>
                        <a:solidFill>
                          <a:srgbClr val="0000FF"/>
                        </a:solidFill>
                      </a:endParaRPr>
                    </a:p>
                  </a:txBody>
                  <a:tcPr marL="91425" marR="91425" marT="91425" marB="91425">
                    <a:solidFill>
                      <a:srgbClr val="D9D9D9"/>
                    </a:solidFill>
                  </a:tcPr>
                </a:tc>
                <a:tc>
                  <a:txBody>
                    <a:bodyPr/>
                    <a:lstStyle/>
                    <a:p>
                      <a:pPr marL="0" lvl="0" indent="0" algn="l" rtl="0">
                        <a:spcBef>
                          <a:spcPts val="0"/>
                        </a:spcBef>
                        <a:spcAft>
                          <a:spcPts val="0"/>
                        </a:spcAft>
                        <a:buNone/>
                      </a:pPr>
                      <a:r>
                        <a:rPr lang="en">
                          <a:solidFill>
                            <a:srgbClr val="0000FF"/>
                          </a:solidFill>
                        </a:rPr>
                        <a:t>Size </a:t>
                      </a:r>
                      <a:endParaRPr>
                        <a:solidFill>
                          <a:srgbClr val="0000FF"/>
                        </a:solidFill>
                      </a:endParaRPr>
                    </a:p>
                    <a:p>
                      <a:pPr marL="0" lvl="0" indent="0" algn="l" rtl="0">
                        <a:spcBef>
                          <a:spcPts val="0"/>
                        </a:spcBef>
                        <a:spcAft>
                          <a:spcPts val="0"/>
                        </a:spcAft>
                        <a:buNone/>
                      </a:pPr>
                      <a:r>
                        <a:rPr lang="en">
                          <a:solidFill>
                            <a:srgbClr val="0000FF"/>
                          </a:solidFill>
                        </a:rPr>
                        <a:t>X-Small</a:t>
                      </a:r>
                      <a:endParaRPr>
                        <a:solidFill>
                          <a:srgbClr val="0000FF"/>
                        </a:solidFill>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l" rtl="0">
                        <a:spcBef>
                          <a:spcPts val="0"/>
                        </a:spcBef>
                        <a:spcAft>
                          <a:spcPts val="0"/>
                        </a:spcAft>
                        <a:buNone/>
                      </a:pPr>
                      <a:r>
                        <a:rPr lang="en"/>
                        <a:t>Size </a:t>
                      </a:r>
                      <a:endParaRPr/>
                    </a:p>
                    <a:p>
                      <a:pPr marL="0" lvl="0" indent="0" algn="l" rtl="0">
                        <a:spcBef>
                          <a:spcPts val="0"/>
                        </a:spcBef>
                        <a:spcAft>
                          <a:spcPts val="0"/>
                        </a:spcAft>
                        <a:buNone/>
                      </a:pPr>
                      <a:r>
                        <a:rPr lang="en"/>
                        <a:t> </a:t>
                      </a:r>
                      <a:r>
                        <a:rPr lang="en" b="1">
                          <a:solidFill>
                            <a:srgbClr val="0000FF"/>
                          </a:solidFill>
                        </a:rPr>
                        <a:t>Large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Size</a:t>
                      </a:r>
                      <a:endParaRPr/>
                    </a:p>
                    <a:p>
                      <a:pPr marL="0" lvl="0" indent="0" algn="l" rtl="0">
                        <a:spcBef>
                          <a:spcPts val="0"/>
                        </a:spcBef>
                        <a:spcAft>
                          <a:spcPts val="0"/>
                        </a:spcAft>
                        <a:buNone/>
                      </a:pPr>
                      <a:r>
                        <a:rPr lang="en"/>
                        <a:t> </a:t>
                      </a:r>
                      <a:r>
                        <a:rPr lang="en" b="1">
                          <a:solidFill>
                            <a:srgbClr val="0000FF"/>
                          </a:solidFill>
                        </a:rPr>
                        <a:t>X-Small</a:t>
                      </a:r>
                      <a:endParaRPr b="1">
                        <a:solidFill>
                          <a:srgbClr val="0000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Size</a:t>
                      </a:r>
                      <a:endParaRPr/>
                    </a:p>
                    <a:p>
                      <a:pPr marL="0" lvl="0" indent="0" algn="l" rtl="0">
                        <a:spcBef>
                          <a:spcPts val="0"/>
                        </a:spcBef>
                        <a:spcAft>
                          <a:spcPts val="0"/>
                        </a:spcAft>
                        <a:buNone/>
                      </a:pPr>
                      <a:r>
                        <a:rPr lang="en"/>
                        <a:t> </a:t>
                      </a:r>
                      <a:r>
                        <a:rPr lang="en" b="1">
                          <a:solidFill>
                            <a:srgbClr val="0000FF"/>
                          </a:solidFill>
                        </a:rPr>
                        <a:t>Large</a:t>
                      </a:r>
                      <a:endParaRPr b="1">
                        <a:solidFill>
                          <a:srgbClr val="0000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93100">
                <a:tc>
                  <a:txBody>
                    <a:bodyPr/>
                    <a:lstStyle/>
                    <a:p>
                      <a:pPr marL="0" lvl="0" indent="0" algn="l" rtl="0">
                        <a:spcBef>
                          <a:spcPts val="0"/>
                        </a:spcBef>
                        <a:spcAft>
                          <a:spcPts val="0"/>
                        </a:spcAft>
                        <a:buNone/>
                      </a:pPr>
                      <a:r>
                        <a:rPr lang="en">
                          <a:solidFill>
                            <a:srgbClr val="0000FF"/>
                          </a:solidFill>
                        </a:rPr>
                        <a:t>Shape  Oval</a:t>
                      </a:r>
                      <a:endParaRPr>
                        <a:solidFill>
                          <a:srgbClr val="0000FF"/>
                        </a:solidFill>
                      </a:endParaRPr>
                    </a:p>
                  </a:txBody>
                  <a:tcPr marL="91425" marR="91425" marT="91425" marB="91425">
                    <a:solidFill>
                      <a:srgbClr val="D9D9D9"/>
                    </a:solidFill>
                  </a:tcPr>
                </a:tc>
                <a:tc>
                  <a:txBody>
                    <a:bodyPr/>
                    <a:lstStyle/>
                    <a:p>
                      <a:pPr marL="0" lvl="0" indent="0" algn="l" rtl="0">
                        <a:spcBef>
                          <a:spcPts val="0"/>
                        </a:spcBef>
                        <a:spcAft>
                          <a:spcPts val="0"/>
                        </a:spcAft>
                        <a:buNone/>
                      </a:pPr>
                      <a:r>
                        <a:rPr lang="en">
                          <a:solidFill>
                            <a:srgbClr val="0000FF"/>
                          </a:solidFill>
                        </a:rPr>
                        <a:t>Shape  Round</a:t>
                      </a:r>
                      <a:endParaRPr>
                        <a:solidFill>
                          <a:srgbClr val="0000FF"/>
                        </a:solidFill>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l" rtl="0">
                        <a:spcBef>
                          <a:spcPts val="0"/>
                        </a:spcBef>
                        <a:spcAft>
                          <a:spcPts val="0"/>
                        </a:spcAft>
                        <a:buNone/>
                      </a:pPr>
                      <a:r>
                        <a:rPr lang="en"/>
                        <a:t>Shape </a:t>
                      </a:r>
                      <a:endParaRPr/>
                    </a:p>
                    <a:p>
                      <a:pPr marL="0" lvl="0" indent="0" algn="l" rtl="0">
                        <a:spcBef>
                          <a:spcPts val="0"/>
                        </a:spcBef>
                        <a:spcAft>
                          <a:spcPts val="0"/>
                        </a:spcAft>
                        <a:buNone/>
                      </a:pPr>
                      <a:r>
                        <a:rPr lang="en" b="1">
                          <a:solidFill>
                            <a:srgbClr val="0000FF"/>
                          </a:solidFill>
                        </a:rPr>
                        <a:t>Round</a:t>
                      </a:r>
                      <a:endParaRPr b="1">
                        <a:solidFill>
                          <a:srgbClr val="0000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Shape </a:t>
                      </a:r>
                      <a:endParaRPr/>
                    </a:p>
                    <a:p>
                      <a:pPr marL="0" lvl="0" indent="0" algn="l" rtl="0">
                        <a:spcBef>
                          <a:spcPts val="0"/>
                        </a:spcBef>
                        <a:spcAft>
                          <a:spcPts val="0"/>
                        </a:spcAft>
                        <a:buNone/>
                      </a:pPr>
                      <a:r>
                        <a:rPr lang="en" b="1">
                          <a:solidFill>
                            <a:srgbClr val="0000FF"/>
                          </a:solidFill>
                        </a:rPr>
                        <a:t>Round</a:t>
                      </a:r>
                      <a:endParaRPr b="1">
                        <a:solidFill>
                          <a:srgbClr val="0000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Shape </a:t>
                      </a:r>
                      <a:r>
                        <a:rPr lang="en" b="1">
                          <a:solidFill>
                            <a:srgbClr val="0000FF"/>
                          </a:solidFill>
                        </a:rPr>
                        <a:t>Round</a:t>
                      </a:r>
                      <a:endParaRPr b="1">
                        <a:solidFill>
                          <a:srgbClr val="0000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50075">
                <a:tc>
                  <a:txBody>
                    <a:bodyPr/>
                    <a:lstStyle/>
                    <a:p>
                      <a:pPr marL="0" lvl="0" indent="0" algn="l" rtl="0">
                        <a:spcBef>
                          <a:spcPts val="0"/>
                        </a:spcBef>
                        <a:spcAft>
                          <a:spcPts val="0"/>
                        </a:spcAft>
                        <a:buNone/>
                      </a:pPr>
                      <a:r>
                        <a:rPr lang="en">
                          <a:solidFill>
                            <a:srgbClr val="0000FF"/>
                          </a:solidFill>
                        </a:rPr>
                        <a:t>Heat  50,000</a:t>
                      </a:r>
                      <a:endParaRPr>
                        <a:solidFill>
                          <a:srgbClr val="0000FF"/>
                        </a:solidFill>
                      </a:endParaRPr>
                    </a:p>
                  </a:txBody>
                  <a:tcPr marL="91425" marR="91425" marT="91425" marB="91425">
                    <a:solidFill>
                      <a:srgbClr val="D9D9D9"/>
                    </a:solidFill>
                  </a:tcPr>
                </a:tc>
                <a:tc>
                  <a:txBody>
                    <a:bodyPr/>
                    <a:lstStyle/>
                    <a:p>
                      <a:pPr marL="0" lvl="0" indent="0" algn="l" rtl="0">
                        <a:spcBef>
                          <a:spcPts val="0"/>
                        </a:spcBef>
                        <a:spcAft>
                          <a:spcPts val="0"/>
                        </a:spcAft>
                        <a:buNone/>
                      </a:pPr>
                      <a:r>
                        <a:rPr lang="en">
                          <a:solidFill>
                            <a:srgbClr val="0000FF"/>
                          </a:solidFill>
                        </a:rPr>
                        <a:t>Heat  200,000 </a:t>
                      </a:r>
                      <a:endParaRPr>
                        <a:solidFill>
                          <a:srgbClr val="0000FF"/>
                        </a:solidFill>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l" rtl="0">
                        <a:spcBef>
                          <a:spcPts val="0"/>
                        </a:spcBef>
                        <a:spcAft>
                          <a:spcPts val="0"/>
                        </a:spcAft>
                        <a:buNone/>
                      </a:pPr>
                      <a:r>
                        <a:rPr lang="en"/>
                        <a:t>Heat </a:t>
                      </a:r>
                      <a:endParaRPr/>
                    </a:p>
                    <a:p>
                      <a:pPr marL="0" lvl="0" indent="0" algn="l" rtl="0">
                        <a:spcBef>
                          <a:spcPts val="0"/>
                        </a:spcBef>
                        <a:spcAft>
                          <a:spcPts val="0"/>
                        </a:spcAft>
                        <a:buNone/>
                      </a:pPr>
                      <a:r>
                        <a:rPr lang="en" b="1">
                          <a:solidFill>
                            <a:srgbClr val="0000FF"/>
                          </a:solidFill>
                        </a:rPr>
                        <a:t>50,000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Heat </a:t>
                      </a:r>
                      <a:endParaRPr/>
                    </a:p>
                    <a:p>
                      <a:pPr marL="0" lvl="0" indent="0" algn="l" rtl="0">
                        <a:spcBef>
                          <a:spcPts val="0"/>
                        </a:spcBef>
                        <a:spcAft>
                          <a:spcPts val="0"/>
                        </a:spcAft>
                        <a:buNone/>
                      </a:pPr>
                      <a:r>
                        <a:rPr lang="en" b="1">
                          <a:solidFill>
                            <a:srgbClr val="0000FF"/>
                          </a:solidFill>
                        </a:rPr>
                        <a:t>200,000</a:t>
                      </a:r>
                      <a:endParaRPr b="1">
                        <a:solidFill>
                          <a:srgbClr val="0000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Heat </a:t>
                      </a:r>
                      <a:r>
                        <a:rPr lang="en" b="1">
                          <a:solidFill>
                            <a:srgbClr val="0000FF"/>
                          </a:solidFill>
                        </a:rPr>
                        <a:t>200,000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17" name="Google Shape;317;p51"/>
          <p:cNvSpPr txBox="1"/>
          <p:nvPr/>
        </p:nvSpPr>
        <p:spPr>
          <a:xfrm>
            <a:off x="160200" y="268700"/>
            <a:ext cx="8823600" cy="3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93C47D"/>
                </a:solidFill>
              </a:rPr>
              <a:t>5. Now select the 2 plants (seed offspring or parent) for  the next generation that are the</a:t>
            </a:r>
            <a:r>
              <a:rPr lang="en" sz="2200" b="1">
                <a:solidFill>
                  <a:srgbClr val="A6B727"/>
                </a:solidFill>
              </a:rPr>
              <a:t> </a:t>
            </a:r>
            <a:r>
              <a:rPr lang="en" sz="2200" b="1">
                <a:solidFill>
                  <a:schemeClr val="dk1"/>
                </a:solidFill>
                <a:highlight>
                  <a:srgbClr val="FFFF00"/>
                </a:highlight>
              </a:rPr>
              <a:t>closest to your Dream Pepper vision</a:t>
            </a:r>
            <a:r>
              <a:rPr lang="en" sz="2200" b="1">
                <a:solidFill>
                  <a:srgbClr val="A6B727"/>
                </a:solidFill>
              </a:rPr>
              <a:t>.</a:t>
            </a:r>
            <a:r>
              <a:rPr lang="en" sz="2200" b="1">
                <a:solidFill>
                  <a:srgbClr val="A6B727"/>
                </a:solidFill>
                <a:highlight>
                  <a:srgbClr val="B7B7B7"/>
                </a:highlight>
              </a:rPr>
              <a:t> </a:t>
            </a:r>
            <a:endParaRPr sz="2200" b="1">
              <a:solidFill>
                <a:srgbClr val="A6B727"/>
              </a:solidFill>
              <a:highlight>
                <a:srgbClr val="B7B7B7"/>
              </a:highlight>
            </a:endParaRPr>
          </a:p>
        </p:txBody>
      </p:sp>
      <p:sp>
        <p:nvSpPr>
          <p:cNvPr id="318" name="Google Shape;318;p51"/>
          <p:cNvSpPr txBox="1"/>
          <p:nvPr/>
        </p:nvSpPr>
        <p:spPr>
          <a:xfrm>
            <a:off x="274125" y="1510850"/>
            <a:ext cx="22815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2"/>
                </a:solidFill>
              </a:rPr>
              <a:t>With your Learning</a:t>
            </a:r>
            <a:endParaRPr sz="2000" b="1">
              <a:solidFill>
                <a:schemeClr val="dk2"/>
              </a:solidFill>
            </a:endParaRPr>
          </a:p>
          <a:p>
            <a:pPr marL="0" lvl="0" indent="0" algn="l" rtl="0">
              <a:spcBef>
                <a:spcPts val="0"/>
              </a:spcBef>
              <a:spcAft>
                <a:spcPts val="0"/>
              </a:spcAft>
              <a:buNone/>
            </a:pPr>
            <a:r>
              <a:rPr lang="en" sz="2000" b="1">
                <a:solidFill>
                  <a:schemeClr val="dk2"/>
                </a:solidFill>
              </a:rPr>
              <a:t>Buddy,</a:t>
            </a:r>
            <a:endParaRPr sz="2000" b="1">
              <a:solidFill>
                <a:schemeClr val="dk2"/>
              </a:solidFill>
            </a:endParaRPr>
          </a:p>
          <a:p>
            <a:pPr marL="0" lvl="0" indent="0" algn="l" rtl="0">
              <a:spcBef>
                <a:spcPts val="0"/>
              </a:spcBef>
              <a:spcAft>
                <a:spcPts val="0"/>
              </a:spcAft>
              <a:buNone/>
            </a:pPr>
            <a:r>
              <a:rPr lang="en" sz="2000" b="1">
                <a:solidFill>
                  <a:schemeClr val="dk2"/>
                </a:solidFill>
              </a:rPr>
              <a:t>which 2 Parents</a:t>
            </a:r>
            <a:endParaRPr sz="2000" b="1">
              <a:solidFill>
                <a:schemeClr val="dk2"/>
              </a:solidFill>
            </a:endParaRPr>
          </a:p>
          <a:p>
            <a:pPr marL="0" lvl="0" indent="0" algn="l" rtl="0">
              <a:spcBef>
                <a:spcPts val="0"/>
              </a:spcBef>
              <a:spcAft>
                <a:spcPts val="0"/>
              </a:spcAft>
              <a:buNone/>
            </a:pPr>
            <a:r>
              <a:rPr lang="en" sz="2000" b="1">
                <a:solidFill>
                  <a:schemeClr val="dk2"/>
                </a:solidFill>
              </a:rPr>
              <a:t>should you choose</a:t>
            </a:r>
            <a:endParaRPr sz="2000" b="1">
              <a:solidFill>
                <a:schemeClr val="dk2"/>
              </a:solidFill>
            </a:endParaRPr>
          </a:p>
          <a:p>
            <a:pPr marL="0" lvl="0" indent="0" algn="l" rtl="0">
              <a:spcBef>
                <a:spcPts val="0"/>
              </a:spcBef>
              <a:spcAft>
                <a:spcPts val="0"/>
              </a:spcAft>
              <a:buNone/>
            </a:pPr>
            <a:r>
              <a:rPr lang="en" sz="2000" b="1">
                <a:solidFill>
                  <a:schemeClr val="dk2"/>
                </a:solidFill>
              </a:rPr>
              <a:t>to match the Dream </a:t>
            </a:r>
            <a:endParaRPr sz="2000" b="1">
              <a:solidFill>
                <a:schemeClr val="dk2"/>
              </a:solidFill>
            </a:endParaRPr>
          </a:p>
          <a:p>
            <a:pPr marL="0" lvl="0" indent="0" algn="l" rtl="0">
              <a:spcBef>
                <a:spcPts val="0"/>
              </a:spcBef>
              <a:spcAft>
                <a:spcPts val="0"/>
              </a:spcAft>
              <a:buNone/>
            </a:pPr>
            <a:r>
              <a:rPr lang="en" sz="2000" b="1">
                <a:solidFill>
                  <a:schemeClr val="dk2"/>
                </a:solidFill>
              </a:rPr>
              <a:t>Pepper these </a:t>
            </a:r>
            <a:endParaRPr sz="2000" b="1">
              <a:solidFill>
                <a:schemeClr val="dk2"/>
              </a:solidFill>
            </a:endParaRPr>
          </a:p>
          <a:p>
            <a:pPr marL="0" lvl="0" indent="0" algn="l" rtl="0">
              <a:spcBef>
                <a:spcPts val="0"/>
              </a:spcBef>
              <a:spcAft>
                <a:spcPts val="0"/>
              </a:spcAft>
              <a:buNone/>
            </a:pPr>
            <a:r>
              <a:rPr lang="en" sz="2000" b="1">
                <a:solidFill>
                  <a:schemeClr val="dk2"/>
                </a:solidFill>
              </a:rPr>
              <a:t>Students chose?</a:t>
            </a:r>
            <a:endParaRPr sz="2000" b="1">
              <a:solidFill>
                <a:schemeClr val="dk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52"/>
          <p:cNvPicPr preferRelativeResize="0"/>
          <p:nvPr/>
        </p:nvPicPr>
        <p:blipFill>
          <a:blip r:embed="rId3">
            <a:alphaModFix/>
          </a:blip>
          <a:stretch>
            <a:fillRect/>
          </a:stretch>
        </p:blipFill>
        <p:spPr>
          <a:xfrm>
            <a:off x="20213" y="48525"/>
            <a:ext cx="9103574" cy="5046450"/>
          </a:xfrm>
          <a:prstGeom prst="rect">
            <a:avLst/>
          </a:prstGeom>
          <a:noFill/>
          <a:ln>
            <a:noFill/>
          </a:ln>
        </p:spPr>
      </p:pic>
      <p:sp>
        <p:nvSpPr>
          <p:cNvPr id="324" name="Google Shape;324;p52"/>
          <p:cNvSpPr/>
          <p:nvPr/>
        </p:nvSpPr>
        <p:spPr>
          <a:xfrm rot="-2874841">
            <a:off x="1160771" y="1547626"/>
            <a:ext cx="388067" cy="1289499"/>
          </a:xfrm>
          <a:prstGeom prst="up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5" name="Google Shape;325;p52"/>
          <p:cNvSpPr/>
          <p:nvPr/>
        </p:nvSpPr>
        <p:spPr>
          <a:xfrm>
            <a:off x="2659450" y="1616075"/>
            <a:ext cx="388200" cy="776400"/>
          </a:xfrm>
          <a:prstGeom prst="up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3"/>
          <p:cNvSpPr txBox="1">
            <a:spLocks noGrp="1"/>
          </p:cNvSpPr>
          <p:nvPr>
            <p:ph type="title" idx="4294967295"/>
          </p:nvPr>
        </p:nvSpPr>
        <p:spPr>
          <a:xfrm>
            <a:off x="311700" y="445025"/>
            <a:ext cx="79515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 sz="2400" b="1">
                <a:solidFill>
                  <a:srgbClr val="93C47D"/>
                </a:solidFill>
                <a:latin typeface="Arial"/>
                <a:ea typeface="Arial"/>
                <a:cs typeface="Arial"/>
                <a:sym typeface="Arial"/>
              </a:rPr>
              <a:t>6. Repeat Steps 1- 5 until you have completed 3 generations of growing plants. Record data for each generation. </a:t>
            </a:r>
            <a:endParaRPr sz="2400" b="1">
              <a:solidFill>
                <a:srgbClr val="93C47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a:solidFill>
                <a:srgbClr val="93C47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2400" b="1">
                <a:solidFill>
                  <a:srgbClr val="93C47D"/>
                </a:solidFill>
                <a:latin typeface="Arial"/>
                <a:ea typeface="Arial"/>
                <a:cs typeface="Arial"/>
                <a:sym typeface="Arial"/>
              </a:rPr>
              <a:t>7. Complete Data Breakdown on page 4, then use it and your game experience to answer questions 1-3 on the last page. </a:t>
            </a:r>
            <a:endParaRPr sz="2400" b="1">
              <a:solidFill>
                <a:srgbClr val="93C47D"/>
              </a:solidFill>
              <a:latin typeface="Arial"/>
              <a:ea typeface="Arial"/>
              <a:cs typeface="Arial"/>
              <a:sym typeface="Arial"/>
            </a:endParaRPr>
          </a:p>
          <a:p>
            <a:pPr marL="0" lvl="0" indent="0" algn="l" rtl="0">
              <a:spcBef>
                <a:spcPts val="0"/>
              </a:spcBef>
              <a:spcAft>
                <a:spcPts val="0"/>
              </a:spcAft>
              <a:buNone/>
            </a:pPr>
            <a:endParaRPr b="1">
              <a:highlight>
                <a:srgbClr val="FFFF00"/>
              </a:highlight>
              <a:latin typeface="Arial"/>
              <a:ea typeface="Arial"/>
              <a:cs typeface="Arial"/>
              <a:sym typeface="Arial"/>
            </a:endParaRPr>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331" name="Google Shape;331;p53"/>
          <p:cNvSpPr txBox="1"/>
          <p:nvPr/>
        </p:nvSpPr>
        <p:spPr>
          <a:xfrm rot="-924336">
            <a:off x="1027122" y="2804622"/>
            <a:ext cx="4658378" cy="14161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F0000"/>
                </a:solidFill>
              </a:rPr>
              <a:t>Remember to always select the 2 new Parents based on the traits that best match your original Dream Pepper!</a:t>
            </a:r>
            <a:endParaRPr sz="2000" b="1">
              <a:solidFill>
                <a:srgbClr val="FF0000"/>
              </a:solidFill>
            </a:endParaRPr>
          </a:p>
        </p:txBody>
      </p:sp>
      <p:pic>
        <p:nvPicPr>
          <p:cNvPr id="332" name="Google Shape;332;p53"/>
          <p:cNvPicPr preferRelativeResize="0"/>
          <p:nvPr/>
        </p:nvPicPr>
        <p:blipFill>
          <a:blip r:embed="rId3">
            <a:alphaModFix/>
          </a:blip>
          <a:stretch>
            <a:fillRect/>
          </a:stretch>
        </p:blipFill>
        <p:spPr>
          <a:xfrm>
            <a:off x="7124075" y="2384125"/>
            <a:ext cx="1759875" cy="1962875"/>
          </a:xfrm>
          <a:prstGeom prst="rect">
            <a:avLst/>
          </a:prstGeom>
          <a:noFill/>
          <a:ln>
            <a:noFill/>
          </a:ln>
        </p:spPr>
      </p:pic>
      <p:sp>
        <p:nvSpPr>
          <p:cNvPr id="333" name="Google Shape;333;p53"/>
          <p:cNvSpPr txBox="1"/>
          <p:nvPr/>
        </p:nvSpPr>
        <p:spPr>
          <a:xfrm>
            <a:off x="4844250" y="4155250"/>
            <a:ext cx="4229700" cy="86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4400">
                <a:solidFill>
                  <a:schemeClr val="dk2"/>
                </a:solidFill>
                <a:latin typeface="Alfa Slab One"/>
                <a:ea typeface="Alfa Slab One"/>
                <a:cs typeface="Alfa Slab One"/>
                <a:sym typeface="Alfa Slab One"/>
              </a:rPr>
              <a:t>CHILICRAFT</a:t>
            </a:r>
            <a:endParaRPr sz="4400">
              <a:solidFill>
                <a:schemeClr val="dk2"/>
              </a:solidFill>
              <a:latin typeface="Alfa Slab One"/>
              <a:ea typeface="Alfa Slab One"/>
              <a:cs typeface="Alfa Slab One"/>
              <a:sym typeface="Alfa Slab One"/>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4"/>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93C47D"/>
                </a:solidFill>
                <a:latin typeface="Arial"/>
                <a:ea typeface="Arial"/>
                <a:cs typeface="Arial"/>
                <a:sym typeface="Arial"/>
              </a:rPr>
              <a:t>Let’s Play!</a:t>
            </a:r>
            <a:r>
              <a:rPr lang="en" b="1">
                <a:latin typeface="Arial"/>
                <a:ea typeface="Arial"/>
                <a:cs typeface="Arial"/>
                <a:sym typeface="Arial"/>
              </a:rPr>
              <a:t>  </a:t>
            </a:r>
            <a:endParaRPr b="1">
              <a:latin typeface="Arial"/>
              <a:ea typeface="Arial"/>
              <a:cs typeface="Arial"/>
              <a:sym typeface="Arial"/>
            </a:endParaRPr>
          </a:p>
        </p:txBody>
      </p:sp>
      <p:sp>
        <p:nvSpPr>
          <p:cNvPr id="339" name="Google Shape;339;p54"/>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b="1">
                <a:solidFill>
                  <a:schemeClr val="dk1"/>
                </a:solidFill>
                <a:latin typeface="Arial"/>
                <a:ea typeface="Arial"/>
                <a:cs typeface="Arial"/>
                <a:sym typeface="Arial"/>
              </a:rPr>
              <a:t>Use your Chiltepin Menu and follow directions on your Chilicraft Student Handout. </a:t>
            </a:r>
            <a:endParaRPr sz="2400" b="1">
              <a:solidFill>
                <a:schemeClr val="dk1"/>
              </a:solidFill>
              <a:highlight>
                <a:srgbClr val="B6D7A8"/>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2800" b="1">
              <a:solidFill>
                <a:schemeClr val="dk1"/>
              </a:solidFill>
              <a:highlight>
                <a:srgbClr val="FFFF00"/>
              </a:highlight>
            </a:endParaRPr>
          </a:p>
          <a:p>
            <a:pPr marL="0" lvl="0" indent="0" algn="l" rtl="0">
              <a:spcBef>
                <a:spcPts val="0"/>
              </a:spcBef>
              <a:spcAft>
                <a:spcPts val="0"/>
              </a:spcAft>
              <a:buNone/>
            </a:pPr>
            <a:endParaRPr/>
          </a:p>
        </p:txBody>
      </p:sp>
      <p:pic>
        <p:nvPicPr>
          <p:cNvPr id="340" name="Google Shape;340;p54"/>
          <p:cNvPicPr preferRelativeResize="0"/>
          <p:nvPr/>
        </p:nvPicPr>
        <p:blipFill>
          <a:blip r:embed="rId3">
            <a:alphaModFix/>
          </a:blip>
          <a:stretch>
            <a:fillRect/>
          </a:stretch>
        </p:blipFill>
        <p:spPr>
          <a:xfrm>
            <a:off x="2747025" y="2221675"/>
            <a:ext cx="1759875" cy="1962875"/>
          </a:xfrm>
          <a:prstGeom prst="rect">
            <a:avLst/>
          </a:prstGeom>
          <a:noFill/>
          <a:ln>
            <a:noFill/>
          </a:ln>
        </p:spPr>
      </p:pic>
      <p:sp>
        <p:nvSpPr>
          <p:cNvPr id="341" name="Google Shape;341;p54"/>
          <p:cNvSpPr txBox="1"/>
          <p:nvPr/>
        </p:nvSpPr>
        <p:spPr>
          <a:xfrm>
            <a:off x="4639775" y="2946825"/>
            <a:ext cx="4286100" cy="86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4400">
                <a:solidFill>
                  <a:schemeClr val="dk2"/>
                </a:solidFill>
                <a:latin typeface="Alfa Slab One"/>
                <a:ea typeface="Alfa Slab One"/>
                <a:cs typeface="Alfa Slab One"/>
                <a:sym typeface="Alfa Slab One"/>
              </a:rPr>
              <a:t>CHILICRAFT</a:t>
            </a: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5"/>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93C47D"/>
                </a:solidFill>
                <a:latin typeface="Arial"/>
                <a:ea typeface="Arial"/>
                <a:cs typeface="Arial"/>
                <a:sym typeface="Arial"/>
              </a:rPr>
              <a:t>Time to draw your last 3 peppers!</a:t>
            </a:r>
            <a:endParaRPr b="1">
              <a:solidFill>
                <a:srgbClr val="93C47D"/>
              </a:solidFill>
              <a:latin typeface="Arial"/>
              <a:ea typeface="Arial"/>
              <a:cs typeface="Arial"/>
              <a:sym typeface="Arial"/>
            </a:endParaRPr>
          </a:p>
        </p:txBody>
      </p:sp>
      <p:sp>
        <p:nvSpPr>
          <p:cNvPr id="347" name="Google Shape;347;p55"/>
          <p:cNvSpPr txBox="1">
            <a:spLocks noGrp="1"/>
          </p:cNvSpPr>
          <p:nvPr>
            <p:ph type="body" idx="1"/>
          </p:nvPr>
        </p:nvSpPr>
        <p:spPr>
          <a:xfrm>
            <a:off x="222750" y="1079700"/>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a:solidFill>
                  <a:srgbClr val="B16BAE"/>
                </a:solidFill>
                <a:latin typeface="Arial"/>
                <a:ea typeface="Arial"/>
                <a:cs typeface="Arial"/>
                <a:sym typeface="Arial"/>
              </a:rPr>
              <a:t>Place a             by the pepper that is closest to the Dream Pepper(s) you wanted to build/craft. </a:t>
            </a:r>
            <a:endParaRPr sz="2000">
              <a:solidFill>
                <a:srgbClr val="B16BAE"/>
              </a:solidFill>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p:txBody>
      </p:sp>
      <p:sp>
        <p:nvSpPr>
          <p:cNvPr id="348" name="Google Shape;348;p55"/>
          <p:cNvSpPr/>
          <p:nvPr/>
        </p:nvSpPr>
        <p:spPr>
          <a:xfrm>
            <a:off x="1367475" y="949425"/>
            <a:ext cx="501600" cy="515100"/>
          </a:xfrm>
          <a:prstGeom prst="star5">
            <a:avLst>
              <a:gd name="adj" fmla="val 19098"/>
              <a:gd name="hf" fmla="val 105146"/>
              <a:gd name="vf" fmla="val 110557"/>
            </a:avLst>
          </a:prstGeom>
          <a:solidFill>
            <a:srgbClr val="7167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9" name="Google Shape;349;p55"/>
          <p:cNvPicPr preferRelativeResize="0"/>
          <p:nvPr/>
        </p:nvPicPr>
        <p:blipFill>
          <a:blip r:embed="rId3">
            <a:alphaModFix/>
          </a:blip>
          <a:stretch>
            <a:fillRect/>
          </a:stretch>
        </p:blipFill>
        <p:spPr>
          <a:xfrm>
            <a:off x="3040799" y="1557101"/>
            <a:ext cx="5079400" cy="33086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6"/>
          <p:cNvSpPr txBox="1">
            <a:spLocks noGrp="1"/>
          </p:cNvSpPr>
          <p:nvPr>
            <p:ph type="title" idx="4294967295"/>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rgbClr val="93C47D"/>
                </a:solidFill>
                <a:latin typeface="Arial"/>
                <a:ea typeface="Arial"/>
                <a:cs typeface="Arial"/>
                <a:sym typeface="Arial"/>
              </a:rPr>
              <a:t>Now that you have been selecting for traits to build your Dream Pepper…..</a:t>
            </a:r>
            <a:endParaRPr>
              <a:solidFill>
                <a:srgbClr val="93C47D"/>
              </a:solidFill>
              <a:latin typeface="Arial"/>
              <a:ea typeface="Arial"/>
              <a:cs typeface="Arial"/>
              <a:sym typeface="Arial"/>
            </a:endParaRPr>
          </a:p>
        </p:txBody>
      </p:sp>
      <p:sp>
        <p:nvSpPr>
          <p:cNvPr id="355" name="Google Shape;355;p56"/>
          <p:cNvSpPr txBox="1"/>
          <p:nvPr/>
        </p:nvSpPr>
        <p:spPr>
          <a:xfrm>
            <a:off x="844650" y="1454075"/>
            <a:ext cx="7454700" cy="277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3. Humans have selected traits they want plants to have for hundreds of years. What did Chilicraft teach you about trait selection and crafting or engineering the traits of a plant?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_____________________________________________________________________</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________________________________________________________________________________</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________________________________________________________________________________</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________________________________________________________________________________</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________________________________________________________________________________</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________________________________________________________________________________</a:t>
            </a:r>
            <a:endParaRPr sz="1200">
              <a:solidFill>
                <a:schemeClr val="accent1"/>
              </a:solidFill>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7"/>
          <p:cNvSpPr txBox="1">
            <a:spLocks noGrp="1"/>
          </p:cNvSpPr>
          <p:nvPr>
            <p:ph type="title"/>
          </p:nvPr>
        </p:nvSpPr>
        <p:spPr>
          <a:xfrm>
            <a:off x="387650" y="45587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93C47D"/>
                </a:solidFill>
                <a:latin typeface="Arial"/>
                <a:ea typeface="Arial"/>
                <a:cs typeface="Arial"/>
                <a:sym typeface="Arial"/>
              </a:rPr>
              <a:t>Let’s process…</a:t>
            </a:r>
            <a:endParaRPr b="1">
              <a:solidFill>
                <a:srgbClr val="93C47D"/>
              </a:solidFill>
              <a:latin typeface="Arial"/>
              <a:ea typeface="Arial"/>
              <a:cs typeface="Arial"/>
              <a:sym typeface="Arial"/>
            </a:endParaRPr>
          </a:p>
        </p:txBody>
      </p:sp>
      <p:sp>
        <p:nvSpPr>
          <p:cNvPr id="361" name="Google Shape;361;p57"/>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400">
                <a:solidFill>
                  <a:srgbClr val="B16BAE"/>
                </a:solidFill>
                <a:latin typeface="Arial"/>
                <a:ea typeface="Arial"/>
                <a:cs typeface="Arial"/>
                <a:sym typeface="Arial"/>
              </a:rPr>
              <a:t>Did the traits you selected for turn up in the first generation of chiltipines? Why or why not?</a:t>
            </a:r>
            <a:endParaRPr sz="2400">
              <a:solidFill>
                <a:srgbClr val="B16BAE"/>
              </a:solidFill>
              <a:latin typeface="Arial"/>
              <a:ea typeface="Arial"/>
              <a:cs typeface="Arial"/>
              <a:sym typeface="Arial"/>
            </a:endParaRPr>
          </a:p>
          <a:p>
            <a:pPr marL="0" lvl="0" indent="0" algn="l" rtl="0">
              <a:spcBef>
                <a:spcPts val="0"/>
              </a:spcBef>
              <a:spcAft>
                <a:spcPts val="0"/>
              </a:spcAft>
              <a:buNone/>
            </a:pPr>
            <a:endParaRPr sz="2400">
              <a:solidFill>
                <a:srgbClr val="B16BAE"/>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2400">
                <a:solidFill>
                  <a:srgbClr val="B16BAE"/>
                </a:solidFill>
                <a:latin typeface="Arial"/>
                <a:ea typeface="Arial"/>
                <a:cs typeface="Arial"/>
                <a:sym typeface="Arial"/>
              </a:rPr>
              <a:t>What did you learn about selecting for traits and the passing on of traits?</a:t>
            </a:r>
            <a:endParaRPr sz="2400">
              <a:solidFill>
                <a:srgbClr val="B16BAE"/>
              </a:solidFill>
              <a:latin typeface="Arial"/>
              <a:ea typeface="Arial"/>
              <a:cs typeface="Arial"/>
              <a:sym typeface="Arial"/>
            </a:endParaRPr>
          </a:p>
          <a:p>
            <a:pPr marL="0" lvl="0" indent="0" algn="l" rtl="0">
              <a:spcBef>
                <a:spcPts val="0"/>
              </a:spcBef>
              <a:spcAft>
                <a:spcPts val="0"/>
              </a:spcAft>
              <a:buNone/>
            </a:pPr>
            <a:endParaRPr sz="2400">
              <a:solidFill>
                <a:srgbClr val="B16BAE"/>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idx="4294967295"/>
          </p:nvPr>
        </p:nvSpPr>
        <p:spPr>
          <a:xfrm>
            <a:off x="234525" y="294125"/>
            <a:ext cx="8572500" cy="85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chemeClr val="dk1"/>
                </a:solidFill>
                <a:highlight>
                  <a:srgbClr val="B6D7A8"/>
                </a:highlight>
                <a:latin typeface="Arial"/>
                <a:ea typeface="Arial"/>
                <a:cs typeface="Arial"/>
                <a:sym typeface="Arial"/>
              </a:rPr>
              <a:t>OPTION  B</a:t>
            </a:r>
            <a:endParaRPr>
              <a:solidFill>
                <a:schemeClr val="dk1"/>
              </a:solidFill>
              <a:highlight>
                <a:srgbClr val="B6D7A8"/>
              </a:highlight>
              <a:latin typeface="Arial"/>
              <a:ea typeface="Arial"/>
              <a:cs typeface="Arial"/>
              <a:sym typeface="Arial"/>
            </a:endParaRPr>
          </a:p>
          <a:p>
            <a:pPr marL="0" lvl="0" indent="0" algn="l" rtl="0">
              <a:spcBef>
                <a:spcPts val="0"/>
              </a:spcBef>
              <a:spcAft>
                <a:spcPts val="0"/>
              </a:spcAft>
              <a:buNone/>
            </a:pPr>
            <a:r>
              <a:rPr lang="en">
                <a:solidFill>
                  <a:schemeClr val="dk1"/>
                </a:solidFill>
                <a:highlight>
                  <a:srgbClr val="B6D7A8"/>
                </a:highlight>
                <a:latin typeface="Arial"/>
                <a:ea typeface="Arial"/>
                <a:cs typeface="Arial"/>
                <a:sym typeface="Arial"/>
              </a:rPr>
              <a:t>Explore 2</a:t>
            </a:r>
            <a:endParaRPr>
              <a:solidFill>
                <a:schemeClr val="dk1"/>
              </a:solidFill>
              <a:highlight>
                <a:srgbClr val="B6D7A8"/>
              </a:highlight>
              <a:latin typeface="Arial"/>
              <a:ea typeface="Arial"/>
              <a:cs typeface="Arial"/>
              <a:sym typeface="Arial"/>
            </a:endParaRPr>
          </a:p>
          <a:p>
            <a:pPr marL="0" lvl="0" indent="0" algn="l" rtl="0">
              <a:spcBef>
                <a:spcPts val="0"/>
              </a:spcBef>
              <a:spcAft>
                <a:spcPts val="0"/>
              </a:spcAft>
              <a:buNone/>
            </a:pPr>
            <a:endParaRPr>
              <a:highlight>
                <a:srgbClr val="00FFFF"/>
              </a:highlight>
            </a:endParaRPr>
          </a:p>
        </p:txBody>
      </p:sp>
      <p:sp>
        <p:nvSpPr>
          <p:cNvPr id="166" name="Google Shape;166;p31"/>
          <p:cNvSpPr txBox="1">
            <a:spLocks noGrp="1"/>
          </p:cNvSpPr>
          <p:nvPr>
            <p:ph type="body" idx="4294967295"/>
          </p:nvPr>
        </p:nvSpPr>
        <p:spPr>
          <a:xfrm>
            <a:off x="2125025" y="294125"/>
            <a:ext cx="6482700" cy="1915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b="1" dirty="0">
                <a:solidFill>
                  <a:srgbClr val="93C47D"/>
                </a:solidFill>
                <a:latin typeface="Arial"/>
                <a:ea typeface="Arial"/>
                <a:cs typeface="Arial"/>
                <a:sym typeface="Arial"/>
              </a:rPr>
              <a:t>Couldn’t we be pollinators?  </a:t>
            </a:r>
            <a:endParaRPr sz="2500" b="1" dirty="0">
              <a:solidFill>
                <a:srgbClr val="93C47D"/>
              </a:solidFill>
              <a:latin typeface="Arial"/>
              <a:ea typeface="Arial"/>
              <a:cs typeface="Arial"/>
              <a:sym typeface="Arial"/>
            </a:endParaRPr>
          </a:p>
          <a:p>
            <a:pPr marL="0" lvl="0" indent="0" algn="l" rtl="0">
              <a:spcBef>
                <a:spcPts val="800"/>
              </a:spcBef>
              <a:spcAft>
                <a:spcPts val="0"/>
              </a:spcAft>
              <a:buNone/>
            </a:pPr>
            <a:endParaRPr sz="2000" b="1" dirty="0">
              <a:solidFill>
                <a:srgbClr val="93C47D"/>
              </a:solidFill>
              <a:latin typeface="Arial"/>
              <a:ea typeface="Arial"/>
              <a:cs typeface="Arial"/>
              <a:sym typeface="Arial"/>
            </a:endParaRPr>
          </a:p>
          <a:p>
            <a:pPr marL="0" lvl="0" indent="0" algn="l" rtl="0">
              <a:spcBef>
                <a:spcPts val="800"/>
              </a:spcBef>
              <a:spcAft>
                <a:spcPts val="0"/>
              </a:spcAft>
              <a:buNone/>
            </a:pPr>
            <a:r>
              <a:rPr lang="en" sz="2000" b="1" dirty="0">
                <a:solidFill>
                  <a:srgbClr val="93C47D"/>
                </a:solidFill>
                <a:latin typeface="Arial"/>
                <a:ea typeface="Arial"/>
                <a:cs typeface="Arial"/>
                <a:sym typeface="Arial"/>
              </a:rPr>
              <a:t>Couldn’t we also select parental plants and have a future generation of plants we want to see with traits we selected?  If so…how?</a:t>
            </a:r>
            <a:endParaRPr sz="2000" b="1" dirty="0">
              <a:solidFill>
                <a:srgbClr val="93C47D"/>
              </a:solidFill>
              <a:latin typeface="Arial"/>
              <a:ea typeface="Arial"/>
              <a:cs typeface="Arial"/>
              <a:sym typeface="Arial"/>
            </a:endParaRPr>
          </a:p>
          <a:p>
            <a:pPr marL="0" lvl="0" indent="0" algn="l" rtl="0">
              <a:spcBef>
                <a:spcPts val="800"/>
              </a:spcBef>
              <a:spcAft>
                <a:spcPts val="0"/>
              </a:spcAft>
              <a:buNone/>
            </a:pPr>
            <a:endParaRPr sz="2000" b="1" dirty="0">
              <a:latin typeface="Arial"/>
              <a:ea typeface="Arial"/>
              <a:cs typeface="Arial"/>
              <a:sym typeface="Arial"/>
            </a:endParaRPr>
          </a:p>
          <a:p>
            <a:pPr marL="0" lvl="0" indent="0" algn="l" rtl="0">
              <a:spcBef>
                <a:spcPts val="800"/>
              </a:spcBef>
              <a:spcAft>
                <a:spcPts val="0"/>
              </a:spcAft>
              <a:buNone/>
            </a:pPr>
            <a:r>
              <a:rPr lang="en" sz="2200" b="1" dirty="0">
                <a:solidFill>
                  <a:srgbClr val="B16BAE"/>
                </a:solidFill>
                <a:latin typeface="Arial"/>
                <a:ea typeface="Arial"/>
                <a:cs typeface="Arial"/>
                <a:sym typeface="Arial"/>
              </a:rPr>
              <a:t>THINK                        PAIR               	SHARE</a:t>
            </a:r>
            <a:endParaRPr sz="2200" b="1" dirty="0">
              <a:solidFill>
                <a:srgbClr val="B16BAE"/>
              </a:solidFill>
              <a:latin typeface="Arial"/>
              <a:ea typeface="Arial"/>
              <a:cs typeface="Arial"/>
              <a:sym typeface="Arial"/>
            </a:endParaRPr>
          </a:p>
        </p:txBody>
      </p:sp>
      <p:pic>
        <p:nvPicPr>
          <p:cNvPr id="167" name="Google Shape;167;p31"/>
          <p:cNvPicPr preferRelativeResize="0"/>
          <p:nvPr/>
        </p:nvPicPr>
        <p:blipFill rotWithShape="1">
          <a:blip r:embed="rId3">
            <a:alphaModFix/>
          </a:blip>
          <a:srcRect b="5029"/>
          <a:stretch/>
        </p:blipFill>
        <p:spPr>
          <a:xfrm>
            <a:off x="429134" y="2833654"/>
            <a:ext cx="4856126" cy="2105815"/>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8"/>
          <p:cNvSpPr txBox="1">
            <a:spLocks noGrp="1"/>
          </p:cNvSpPr>
          <p:nvPr>
            <p:ph type="title"/>
          </p:nvPr>
        </p:nvSpPr>
        <p:spPr>
          <a:xfrm>
            <a:off x="255000" y="338378"/>
            <a:ext cx="8229600" cy="857400"/>
          </a:xfrm>
          <a:prstGeom prst="rect">
            <a:avLst/>
          </a:prstGeom>
          <a:solidFill>
            <a:schemeClr val="lt1"/>
          </a:solidFill>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chemeClr val="dk1"/>
                </a:solidFill>
                <a:highlight>
                  <a:srgbClr val="93C47D"/>
                </a:highlight>
                <a:latin typeface="Arial"/>
                <a:ea typeface="Arial"/>
                <a:cs typeface="Arial"/>
                <a:sym typeface="Arial"/>
              </a:rPr>
              <a:t>Elaborate</a:t>
            </a:r>
            <a:endParaRPr b="1">
              <a:highlight>
                <a:srgbClr val="93C47D"/>
              </a:highlight>
              <a:latin typeface="Arial"/>
              <a:ea typeface="Arial"/>
              <a:cs typeface="Arial"/>
              <a:sym typeface="Arial"/>
            </a:endParaRPr>
          </a:p>
        </p:txBody>
      </p:sp>
      <p:sp>
        <p:nvSpPr>
          <p:cNvPr id="367" name="Google Shape;367;p58"/>
          <p:cNvSpPr txBox="1">
            <a:spLocks noGrp="1"/>
          </p:cNvSpPr>
          <p:nvPr>
            <p:ph type="body" idx="1"/>
          </p:nvPr>
        </p:nvSpPr>
        <p:spPr>
          <a:xfrm>
            <a:off x="457200" y="1240575"/>
            <a:ext cx="8229600" cy="3394500"/>
          </a:xfrm>
          <a:prstGeom prst="rect">
            <a:avLst/>
          </a:prstGeom>
          <a:noFill/>
        </p:spPr>
        <p:txBody>
          <a:bodyPr spcFirstLastPara="1" wrap="square" lIns="68575" tIns="34275" rIns="68575" bIns="34275" anchor="t" anchorCtr="0">
            <a:noAutofit/>
          </a:bodyPr>
          <a:lstStyle/>
          <a:p>
            <a:pPr marL="0" lvl="0" indent="0" algn="l" rtl="0">
              <a:spcBef>
                <a:spcPts val="1100"/>
              </a:spcBef>
              <a:spcAft>
                <a:spcPts val="0"/>
              </a:spcAft>
              <a:buNone/>
            </a:pPr>
            <a:r>
              <a:rPr lang="en" sz="2400">
                <a:solidFill>
                  <a:srgbClr val="93C47D"/>
                </a:solidFill>
                <a:latin typeface="Arial"/>
                <a:ea typeface="Arial"/>
                <a:cs typeface="Arial"/>
                <a:sym typeface="Arial"/>
              </a:rPr>
              <a:t>Let’s get back to pollinators moving pollen</a:t>
            </a:r>
            <a:endParaRPr sz="2400">
              <a:solidFill>
                <a:srgbClr val="93C47D"/>
              </a:solidFill>
              <a:latin typeface="Arial"/>
              <a:ea typeface="Arial"/>
              <a:cs typeface="Arial"/>
              <a:sym typeface="Arial"/>
            </a:endParaRPr>
          </a:p>
          <a:p>
            <a:pPr marL="0" lvl="0" indent="0" algn="l" rtl="0">
              <a:spcBef>
                <a:spcPts val="1100"/>
              </a:spcBef>
              <a:spcAft>
                <a:spcPts val="0"/>
              </a:spcAft>
              <a:buNone/>
            </a:pPr>
            <a:r>
              <a:rPr lang="en" sz="2400">
                <a:solidFill>
                  <a:srgbClr val="93C47D"/>
                </a:solidFill>
                <a:latin typeface="Arial"/>
                <a:ea typeface="Arial"/>
                <a:cs typeface="Arial"/>
                <a:sym typeface="Arial"/>
              </a:rPr>
              <a:t>around rather than humans…</a:t>
            </a:r>
            <a:endParaRPr sz="2400">
              <a:solidFill>
                <a:srgbClr val="93C47D"/>
              </a:solidFill>
              <a:latin typeface="Arial"/>
              <a:ea typeface="Arial"/>
              <a:cs typeface="Arial"/>
              <a:sym typeface="Arial"/>
            </a:endParaRPr>
          </a:p>
          <a:p>
            <a:pPr marL="457200" lvl="0" indent="-381000" algn="l" rtl="0">
              <a:spcBef>
                <a:spcPts val="1100"/>
              </a:spcBef>
              <a:spcAft>
                <a:spcPts val="0"/>
              </a:spcAft>
              <a:buClr>
                <a:srgbClr val="93C47D"/>
              </a:buClr>
              <a:buSzPts val="2400"/>
              <a:buFont typeface="Arial"/>
              <a:buChar char="•"/>
            </a:pPr>
            <a:r>
              <a:rPr lang="en" sz="2400">
                <a:solidFill>
                  <a:srgbClr val="93C47D"/>
                </a:solidFill>
                <a:latin typeface="Arial"/>
                <a:ea typeface="Arial"/>
                <a:cs typeface="Arial"/>
                <a:sym typeface="Arial"/>
              </a:rPr>
              <a:t>Which animals are pollinators?</a:t>
            </a:r>
            <a:endParaRPr sz="2400">
              <a:solidFill>
                <a:srgbClr val="93C47D"/>
              </a:solidFill>
              <a:latin typeface="Arial"/>
              <a:ea typeface="Arial"/>
              <a:cs typeface="Arial"/>
              <a:sym typeface="Arial"/>
            </a:endParaRPr>
          </a:p>
          <a:p>
            <a:pPr marL="457200" lvl="0" indent="-381000" algn="l" rtl="0">
              <a:spcBef>
                <a:spcPts val="0"/>
              </a:spcBef>
              <a:spcAft>
                <a:spcPts val="0"/>
              </a:spcAft>
              <a:buClr>
                <a:srgbClr val="93C47D"/>
              </a:buClr>
              <a:buSzPts val="2400"/>
              <a:buFont typeface="Arial"/>
              <a:buChar char="•"/>
            </a:pPr>
            <a:r>
              <a:rPr lang="en" sz="2400">
                <a:solidFill>
                  <a:srgbClr val="93C47D"/>
                </a:solidFill>
                <a:latin typeface="Arial"/>
                <a:ea typeface="Arial"/>
                <a:cs typeface="Arial"/>
                <a:sym typeface="Arial"/>
              </a:rPr>
              <a:t>What’s in it for them? </a:t>
            </a:r>
            <a:endParaRPr sz="2400">
              <a:solidFill>
                <a:srgbClr val="93C47D"/>
              </a:solidFill>
              <a:latin typeface="Arial"/>
              <a:ea typeface="Arial"/>
              <a:cs typeface="Arial"/>
              <a:sym typeface="Arial"/>
            </a:endParaRPr>
          </a:p>
          <a:p>
            <a:pPr marL="0" lvl="0" indent="0" algn="l" rtl="0">
              <a:spcBef>
                <a:spcPts val="1100"/>
              </a:spcBef>
              <a:spcAft>
                <a:spcPts val="0"/>
              </a:spcAft>
              <a:buNone/>
            </a:pPr>
            <a:r>
              <a:rPr lang="en" sz="2400">
                <a:solidFill>
                  <a:srgbClr val="93C47D"/>
                </a:solidFill>
                <a:latin typeface="Arial"/>
                <a:ea typeface="Arial"/>
                <a:cs typeface="Arial"/>
                <a:sym typeface="Arial"/>
              </a:rPr>
              <a:t>Also be ready to share what forces, other than animals, help move pollen for plants.</a:t>
            </a:r>
            <a:endParaRPr sz="2400">
              <a:solidFill>
                <a:srgbClr val="93C47D"/>
              </a:solidFill>
              <a:latin typeface="Arial"/>
              <a:ea typeface="Arial"/>
              <a:cs typeface="Arial"/>
              <a:sym typeface="Arial"/>
            </a:endParaRPr>
          </a:p>
        </p:txBody>
      </p:sp>
      <p:pic>
        <p:nvPicPr>
          <p:cNvPr id="368" name="Google Shape;368;p58"/>
          <p:cNvPicPr preferRelativeResize="0"/>
          <p:nvPr/>
        </p:nvPicPr>
        <p:blipFill>
          <a:blip r:embed="rId3">
            <a:alphaModFix/>
          </a:blip>
          <a:stretch>
            <a:fillRect/>
          </a:stretch>
        </p:blipFill>
        <p:spPr>
          <a:xfrm>
            <a:off x="6246952" y="265250"/>
            <a:ext cx="2660574" cy="18963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457200" y="3"/>
            <a:ext cx="8229600" cy="85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rgbClr val="93C47D"/>
                </a:solidFill>
                <a:latin typeface="Arial"/>
                <a:ea typeface="Arial"/>
                <a:cs typeface="Arial"/>
                <a:sym typeface="Arial"/>
              </a:rPr>
              <a:t>What pollinators are out there in the Sonoran Desert?</a:t>
            </a:r>
            <a:endParaRPr b="1">
              <a:solidFill>
                <a:srgbClr val="93C47D"/>
              </a:solidFill>
              <a:latin typeface="Arial"/>
              <a:ea typeface="Arial"/>
              <a:cs typeface="Arial"/>
              <a:sym typeface="Arial"/>
            </a:endParaRPr>
          </a:p>
        </p:txBody>
      </p:sp>
      <p:sp>
        <p:nvSpPr>
          <p:cNvPr id="374" name="Google Shape;374;p59"/>
          <p:cNvSpPr txBox="1">
            <a:spLocks noGrp="1"/>
          </p:cNvSpPr>
          <p:nvPr>
            <p:ph type="body" idx="1"/>
          </p:nvPr>
        </p:nvSpPr>
        <p:spPr>
          <a:xfrm>
            <a:off x="292925" y="874500"/>
            <a:ext cx="8229600" cy="3394500"/>
          </a:xfrm>
          <a:prstGeom prst="rect">
            <a:avLst/>
          </a:prstGeom>
        </p:spPr>
        <p:txBody>
          <a:bodyPr spcFirstLastPara="1" wrap="square" lIns="68575" tIns="34275" rIns="68575" bIns="34275" anchor="t" anchorCtr="0">
            <a:noAutofit/>
          </a:bodyPr>
          <a:lstStyle/>
          <a:p>
            <a:pPr marL="0" lvl="0" indent="0" algn="l" rtl="0">
              <a:spcBef>
                <a:spcPts val="1100"/>
              </a:spcBef>
              <a:spcAft>
                <a:spcPts val="0"/>
              </a:spcAft>
              <a:buNone/>
            </a:pPr>
            <a:r>
              <a:rPr lang="en" sz="2300">
                <a:solidFill>
                  <a:srgbClr val="B16BAE"/>
                </a:solidFill>
                <a:latin typeface="Arial"/>
                <a:ea typeface="Arial"/>
                <a:cs typeface="Arial"/>
                <a:sym typeface="Arial"/>
              </a:rPr>
              <a:t>Bees</a:t>
            </a:r>
            <a:endParaRPr sz="2300">
              <a:solidFill>
                <a:srgbClr val="B16BAE"/>
              </a:solidFill>
              <a:latin typeface="Arial"/>
              <a:ea typeface="Arial"/>
              <a:cs typeface="Arial"/>
              <a:sym typeface="Arial"/>
            </a:endParaRPr>
          </a:p>
          <a:p>
            <a:pPr marL="0" lvl="0" indent="0" algn="l" rtl="0">
              <a:spcBef>
                <a:spcPts val="1100"/>
              </a:spcBef>
              <a:spcAft>
                <a:spcPts val="0"/>
              </a:spcAft>
              <a:buNone/>
            </a:pPr>
            <a:r>
              <a:rPr lang="en" sz="2300">
                <a:solidFill>
                  <a:srgbClr val="B16BAE"/>
                </a:solidFill>
                <a:latin typeface="Arial"/>
                <a:ea typeface="Arial"/>
                <a:cs typeface="Arial"/>
                <a:sym typeface="Arial"/>
              </a:rPr>
              <a:t>Butterflies</a:t>
            </a:r>
            <a:endParaRPr sz="2300">
              <a:solidFill>
                <a:srgbClr val="B16BAE"/>
              </a:solidFill>
              <a:latin typeface="Arial"/>
              <a:ea typeface="Arial"/>
              <a:cs typeface="Arial"/>
              <a:sym typeface="Arial"/>
            </a:endParaRPr>
          </a:p>
          <a:p>
            <a:pPr marL="0" lvl="0" indent="0" algn="l" rtl="0">
              <a:spcBef>
                <a:spcPts val="1100"/>
              </a:spcBef>
              <a:spcAft>
                <a:spcPts val="0"/>
              </a:spcAft>
              <a:buNone/>
            </a:pPr>
            <a:r>
              <a:rPr lang="en" sz="2300">
                <a:solidFill>
                  <a:srgbClr val="B16BAE"/>
                </a:solidFill>
                <a:latin typeface="Arial"/>
                <a:ea typeface="Arial"/>
                <a:cs typeface="Arial"/>
                <a:sym typeface="Arial"/>
              </a:rPr>
              <a:t>Beetles</a:t>
            </a:r>
            <a:endParaRPr sz="2300">
              <a:solidFill>
                <a:srgbClr val="B16BAE"/>
              </a:solidFill>
              <a:latin typeface="Arial"/>
              <a:ea typeface="Arial"/>
              <a:cs typeface="Arial"/>
              <a:sym typeface="Arial"/>
            </a:endParaRPr>
          </a:p>
          <a:p>
            <a:pPr marL="0" lvl="0" indent="0" algn="l" rtl="0">
              <a:spcBef>
                <a:spcPts val="1100"/>
              </a:spcBef>
              <a:spcAft>
                <a:spcPts val="0"/>
              </a:spcAft>
              <a:buNone/>
            </a:pPr>
            <a:r>
              <a:rPr lang="en" sz="2300">
                <a:solidFill>
                  <a:srgbClr val="B16BAE"/>
                </a:solidFill>
                <a:latin typeface="Arial"/>
                <a:ea typeface="Arial"/>
                <a:cs typeface="Arial"/>
                <a:sym typeface="Arial"/>
              </a:rPr>
              <a:t>Bats</a:t>
            </a:r>
            <a:endParaRPr sz="2300">
              <a:solidFill>
                <a:srgbClr val="B16BAE"/>
              </a:solidFill>
              <a:latin typeface="Arial"/>
              <a:ea typeface="Arial"/>
              <a:cs typeface="Arial"/>
              <a:sym typeface="Arial"/>
            </a:endParaRPr>
          </a:p>
          <a:p>
            <a:pPr marL="0" lvl="0" indent="0" algn="l" rtl="0">
              <a:spcBef>
                <a:spcPts val="1100"/>
              </a:spcBef>
              <a:spcAft>
                <a:spcPts val="0"/>
              </a:spcAft>
              <a:buNone/>
            </a:pPr>
            <a:r>
              <a:rPr lang="en" sz="2300">
                <a:solidFill>
                  <a:srgbClr val="B16BAE"/>
                </a:solidFill>
                <a:latin typeface="Arial"/>
                <a:ea typeface="Arial"/>
                <a:cs typeface="Arial"/>
                <a:sym typeface="Arial"/>
              </a:rPr>
              <a:t>Birds</a:t>
            </a:r>
            <a:endParaRPr sz="2300">
              <a:solidFill>
                <a:srgbClr val="B16BAE"/>
              </a:solidFill>
              <a:latin typeface="Arial"/>
              <a:ea typeface="Arial"/>
              <a:cs typeface="Arial"/>
              <a:sym typeface="Arial"/>
            </a:endParaRPr>
          </a:p>
          <a:p>
            <a:pPr marL="0" lvl="0" indent="0" algn="l" rtl="0">
              <a:spcBef>
                <a:spcPts val="1100"/>
              </a:spcBef>
              <a:spcAft>
                <a:spcPts val="0"/>
              </a:spcAft>
              <a:buNone/>
            </a:pPr>
            <a:r>
              <a:rPr lang="en" sz="2300">
                <a:solidFill>
                  <a:srgbClr val="B16BAE"/>
                </a:solidFill>
                <a:latin typeface="Arial"/>
                <a:ea typeface="Arial"/>
                <a:cs typeface="Arial"/>
                <a:sym typeface="Arial"/>
              </a:rPr>
              <a:t>Moths</a:t>
            </a:r>
            <a:endParaRPr sz="2300">
              <a:solidFill>
                <a:srgbClr val="B16BAE"/>
              </a:solidFill>
              <a:latin typeface="Arial"/>
              <a:ea typeface="Arial"/>
              <a:cs typeface="Arial"/>
              <a:sym typeface="Arial"/>
            </a:endParaRPr>
          </a:p>
          <a:p>
            <a:pPr marL="0" lvl="0" indent="0" algn="l" rtl="0">
              <a:spcBef>
                <a:spcPts val="1100"/>
              </a:spcBef>
              <a:spcAft>
                <a:spcPts val="0"/>
              </a:spcAft>
              <a:buNone/>
            </a:pPr>
            <a:r>
              <a:rPr lang="en" sz="2300">
                <a:solidFill>
                  <a:srgbClr val="B16BAE"/>
                </a:solidFill>
                <a:latin typeface="Arial"/>
                <a:ea typeface="Arial"/>
                <a:cs typeface="Arial"/>
                <a:sym typeface="Arial"/>
              </a:rPr>
              <a:t>Flies</a:t>
            </a:r>
            <a:endParaRPr sz="2300">
              <a:solidFill>
                <a:srgbClr val="B16BAE"/>
              </a:solidFill>
              <a:latin typeface="Arial"/>
              <a:ea typeface="Arial"/>
              <a:cs typeface="Arial"/>
              <a:sym typeface="Arial"/>
            </a:endParaRPr>
          </a:p>
          <a:p>
            <a:pPr marL="0" lvl="0" indent="0" algn="l" rtl="0">
              <a:spcBef>
                <a:spcPts val="1100"/>
              </a:spcBef>
              <a:spcAft>
                <a:spcPts val="0"/>
              </a:spcAft>
              <a:buNone/>
            </a:pPr>
            <a:endParaRPr sz="2300">
              <a:solidFill>
                <a:srgbClr val="B16BAE"/>
              </a:solidFill>
              <a:latin typeface="Arial"/>
              <a:ea typeface="Arial"/>
              <a:cs typeface="Arial"/>
              <a:sym typeface="Arial"/>
            </a:endParaRPr>
          </a:p>
        </p:txBody>
      </p:sp>
      <p:pic>
        <p:nvPicPr>
          <p:cNvPr id="375" name="Google Shape;375;p59"/>
          <p:cNvPicPr preferRelativeResize="0"/>
          <p:nvPr/>
        </p:nvPicPr>
        <p:blipFill>
          <a:blip r:embed="rId3">
            <a:alphaModFix/>
          </a:blip>
          <a:stretch>
            <a:fillRect/>
          </a:stretch>
        </p:blipFill>
        <p:spPr>
          <a:xfrm>
            <a:off x="5219000" y="773150"/>
            <a:ext cx="3750700" cy="2748800"/>
          </a:xfrm>
          <a:prstGeom prst="rect">
            <a:avLst/>
          </a:prstGeom>
          <a:noFill/>
          <a:ln>
            <a:noFill/>
          </a:ln>
        </p:spPr>
      </p:pic>
      <p:pic>
        <p:nvPicPr>
          <p:cNvPr id="376" name="Google Shape;376;p59"/>
          <p:cNvPicPr preferRelativeResize="0"/>
          <p:nvPr/>
        </p:nvPicPr>
        <p:blipFill>
          <a:blip r:embed="rId4">
            <a:alphaModFix/>
          </a:blip>
          <a:stretch>
            <a:fillRect/>
          </a:stretch>
        </p:blipFill>
        <p:spPr>
          <a:xfrm>
            <a:off x="1859475" y="874500"/>
            <a:ext cx="3108387" cy="3394499"/>
          </a:xfrm>
          <a:prstGeom prst="rect">
            <a:avLst/>
          </a:prstGeom>
          <a:noFill/>
          <a:ln>
            <a:noFill/>
          </a:ln>
        </p:spPr>
      </p:pic>
      <p:pic>
        <p:nvPicPr>
          <p:cNvPr id="377" name="Google Shape;377;p59"/>
          <p:cNvPicPr preferRelativeResize="0"/>
          <p:nvPr/>
        </p:nvPicPr>
        <p:blipFill>
          <a:blip r:embed="rId5">
            <a:alphaModFix/>
          </a:blip>
          <a:stretch>
            <a:fillRect/>
          </a:stretch>
        </p:blipFill>
        <p:spPr>
          <a:xfrm>
            <a:off x="6529775" y="2571750"/>
            <a:ext cx="2439926" cy="2434475"/>
          </a:xfrm>
          <a:prstGeom prst="rect">
            <a:avLst/>
          </a:prstGeom>
          <a:noFill/>
          <a:ln>
            <a:noFill/>
          </a:ln>
        </p:spPr>
      </p:pic>
      <p:pic>
        <p:nvPicPr>
          <p:cNvPr id="378" name="Google Shape;378;p59"/>
          <p:cNvPicPr preferRelativeResize="0"/>
          <p:nvPr/>
        </p:nvPicPr>
        <p:blipFill>
          <a:blip r:embed="rId6">
            <a:alphaModFix/>
          </a:blip>
          <a:stretch>
            <a:fillRect/>
          </a:stretch>
        </p:blipFill>
        <p:spPr>
          <a:xfrm>
            <a:off x="3320516" y="2349476"/>
            <a:ext cx="2880472" cy="2603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1000"/>
                                        <p:tgtEl>
                                          <p:spTgt spid="3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1000"/>
                                        <p:tgtEl>
                                          <p:spTgt spid="3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1000"/>
                                        <p:tgtEl>
                                          <p:spTgt spid="3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8"/>
                                        </p:tgtEl>
                                        <p:attrNameLst>
                                          <p:attrName>style.visibility</p:attrName>
                                        </p:attrNameLst>
                                      </p:cBhvr>
                                      <p:to>
                                        <p:strVal val="visible"/>
                                      </p:to>
                                    </p:set>
                                    <p:animEffect transition="in" filter="fade">
                                      <p:cBhvr>
                                        <p:cTn id="22" dur="1000"/>
                                        <p:tgtEl>
                                          <p:spTgt spid="3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7"/>
                                        </p:tgtEl>
                                        <p:attrNameLst>
                                          <p:attrName>style.visibility</p:attrName>
                                        </p:attrNameLst>
                                      </p:cBhvr>
                                      <p:to>
                                        <p:strVal val="visible"/>
                                      </p:to>
                                    </p:set>
                                    <p:animEffect transition="in" filter="fade">
                                      <p:cBhvr>
                                        <p:cTn id="27" dur="1000"/>
                                        <p:tgtEl>
                                          <p:spTgt spid="3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7"/>
                                        </p:tgtEl>
                                        <p:attrNameLst>
                                          <p:attrName>style.visibility</p:attrName>
                                        </p:attrNameLst>
                                      </p:cBhvr>
                                      <p:to>
                                        <p:strVal val="visible"/>
                                      </p:to>
                                    </p:set>
                                    <p:animEffect transition="in" filter="fade">
                                      <p:cBhvr>
                                        <p:cTn id="32" dur="10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0"/>
          <p:cNvSpPr txBox="1">
            <a:spLocks noGrp="1"/>
          </p:cNvSpPr>
          <p:nvPr>
            <p:ph type="title"/>
          </p:nvPr>
        </p:nvSpPr>
        <p:spPr>
          <a:xfrm>
            <a:off x="857250" y="457200"/>
            <a:ext cx="7406700" cy="1017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00" b="1">
                <a:solidFill>
                  <a:srgbClr val="B16BAE"/>
                </a:solidFill>
                <a:latin typeface="Arial"/>
                <a:ea typeface="Arial"/>
                <a:cs typeface="Arial"/>
                <a:sym typeface="Arial"/>
              </a:rPr>
              <a:t>Other forces that move pollen…</a:t>
            </a:r>
            <a:r>
              <a:rPr lang="en" sz="2500" b="1">
                <a:solidFill>
                  <a:srgbClr val="B16BAE"/>
                </a:solidFill>
              </a:rPr>
              <a:t> </a:t>
            </a:r>
            <a:endParaRPr sz="2500" b="1">
              <a:solidFill>
                <a:srgbClr val="B16BAE"/>
              </a:solidFill>
            </a:endParaRPr>
          </a:p>
        </p:txBody>
      </p:sp>
      <p:sp>
        <p:nvSpPr>
          <p:cNvPr id="384" name="Google Shape;384;p60"/>
          <p:cNvSpPr txBox="1">
            <a:spLocks noGrp="1"/>
          </p:cNvSpPr>
          <p:nvPr>
            <p:ph type="body" idx="1"/>
          </p:nvPr>
        </p:nvSpPr>
        <p:spPr>
          <a:xfrm>
            <a:off x="392950" y="1754850"/>
            <a:ext cx="2790000" cy="3077400"/>
          </a:xfrm>
          <a:prstGeom prst="rect">
            <a:avLst/>
          </a:prstGeom>
        </p:spPr>
        <p:txBody>
          <a:bodyPr spcFirstLastPara="1" wrap="square" lIns="68575" tIns="34275" rIns="68575" bIns="34275" anchor="t" anchorCtr="0">
            <a:noAutofit/>
          </a:bodyPr>
          <a:lstStyle/>
          <a:p>
            <a:pPr marL="0" lvl="0" indent="0" algn="l" rtl="0">
              <a:spcBef>
                <a:spcPts val="1100"/>
              </a:spcBef>
              <a:spcAft>
                <a:spcPts val="0"/>
              </a:spcAft>
              <a:buNone/>
            </a:pPr>
            <a:r>
              <a:rPr lang="en" sz="2400" b="1">
                <a:solidFill>
                  <a:srgbClr val="B3D5B3"/>
                </a:solidFill>
                <a:latin typeface="Arial"/>
                <a:ea typeface="Arial"/>
                <a:cs typeface="Arial"/>
                <a:sym typeface="Arial"/>
              </a:rPr>
              <a:t>Wind</a:t>
            </a:r>
            <a:endParaRPr sz="2400" b="1">
              <a:solidFill>
                <a:srgbClr val="B3D5B3"/>
              </a:solidFill>
              <a:latin typeface="Arial"/>
              <a:ea typeface="Arial"/>
              <a:cs typeface="Arial"/>
              <a:sym typeface="Arial"/>
            </a:endParaRPr>
          </a:p>
          <a:p>
            <a:pPr marL="0" lvl="0" indent="0" algn="l" rtl="0">
              <a:spcBef>
                <a:spcPts val="1100"/>
              </a:spcBef>
              <a:spcAft>
                <a:spcPts val="0"/>
              </a:spcAft>
              <a:buNone/>
            </a:pPr>
            <a:r>
              <a:rPr lang="en" sz="2400" b="1">
                <a:solidFill>
                  <a:srgbClr val="B3D5B3"/>
                </a:solidFill>
                <a:latin typeface="Arial"/>
                <a:ea typeface="Arial"/>
                <a:cs typeface="Arial"/>
                <a:sym typeface="Arial"/>
              </a:rPr>
              <a:t>Water</a:t>
            </a:r>
            <a:endParaRPr sz="2400" b="1">
              <a:solidFill>
                <a:srgbClr val="B3D5B3"/>
              </a:solidFill>
              <a:latin typeface="Arial"/>
              <a:ea typeface="Arial"/>
              <a:cs typeface="Arial"/>
              <a:sym typeface="Arial"/>
            </a:endParaRPr>
          </a:p>
          <a:p>
            <a:pPr marL="0" lvl="0" indent="0" algn="l" rtl="0">
              <a:spcBef>
                <a:spcPts val="1100"/>
              </a:spcBef>
              <a:spcAft>
                <a:spcPts val="0"/>
              </a:spcAft>
              <a:buNone/>
            </a:pPr>
            <a:endParaRPr sz="2400" b="1">
              <a:solidFill>
                <a:srgbClr val="B3D5B3"/>
              </a:solidFill>
            </a:endParaRPr>
          </a:p>
          <a:p>
            <a:pPr marL="0" lvl="0" indent="0" algn="l" rtl="0">
              <a:spcBef>
                <a:spcPts val="1100"/>
              </a:spcBef>
              <a:spcAft>
                <a:spcPts val="0"/>
              </a:spcAft>
              <a:buNone/>
            </a:pPr>
            <a:endParaRPr sz="3300"/>
          </a:p>
          <a:p>
            <a:pPr marL="0" lvl="0" indent="0" algn="l" rtl="0">
              <a:spcBef>
                <a:spcPts val="1100"/>
              </a:spcBef>
              <a:spcAft>
                <a:spcPts val="0"/>
              </a:spcAft>
              <a:buNone/>
            </a:pPr>
            <a:endParaRPr sz="3300"/>
          </a:p>
        </p:txBody>
      </p:sp>
      <p:pic>
        <p:nvPicPr>
          <p:cNvPr id="385" name="Google Shape;385;p60"/>
          <p:cNvPicPr preferRelativeResize="0"/>
          <p:nvPr/>
        </p:nvPicPr>
        <p:blipFill>
          <a:blip r:embed="rId3">
            <a:alphaModFix/>
          </a:blip>
          <a:stretch>
            <a:fillRect/>
          </a:stretch>
        </p:blipFill>
        <p:spPr>
          <a:xfrm>
            <a:off x="2804850" y="1338575"/>
            <a:ext cx="5656250" cy="3093262"/>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1"/>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solidFill>
                  <a:schemeClr val="dk1"/>
                </a:solidFill>
                <a:highlight>
                  <a:srgbClr val="93C47D"/>
                </a:highlight>
                <a:latin typeface="Arial"/>
                <a:ea typeface="Arial"/>
                <a:cs typeface="Arial"/>
                <a:sym typeface="Arial"/>
              </a:rPr>
              <a:t>Evaluate</a:t>
            </a:r>
            <a:r>
              <a:rPr lang="en">
                <a:latin typeface="Arial"/>
                <a:ea typeface="Arial"/>
                <a:cs typeface="Arial"/>
                <a:sym typeface="Arial"/>
              </a:rPr>
              <a:t> </a:t>
            </a:r>
            <a:r>
              <a:rPr lang="en">
                <a:solidFill>
                  <a:srgbClr val="93C47D"/>
                </a:solidFill>
                <a:latin typeface="Arial"/>
                <a:ea typeface="Arial"/>
                <a:cs typeface="Arial"/>
                <a:sym typeface="Arial"/>
              </a:rPr>
              <a:t>Let’s watch the video again</a:t>
            </a:r>
            <a:endParaRPr>
              <a:solidFill>
                <a:srgbClr val="93C47D"/>
              </a:solidFill>
              <a:latin typeface="Arial"/>
              <a:ea typeface="Arial"/>
              <a:cs typeface="Arial"/>
              <a:sym typeface="Arial"/>
            </a:endParaRPr>
          </a:p>
        </p:txBody>
      </p:sp>
      <p:sp>
        <p:nvSpPr>
          <p:cNvPr id="391" name="Google Shape;391;p61"/>
          <p:cNvSpPr txBox="1">
            <a:spLocks noGrp="1"/>
          </p:cNvSpPr>
          <p:nvPr>
            <p:ph type="body" idx="1"/>
          </p:nvPr>
        </p:nvSpPr>
        <p:spPr>
          <a:xfrm>
            <a:off x="311700" y="1187075"/>
            <a:ext cx="8520600" cy="3416400"/>
          </a:xfrm>
          <a:prstGeom prst="rect">
            <a:avLst/>
          </a:prstGeom>
          <a:ln w="9525" cap="flat" cmpd="sng">
            <a:solidFill>
              <a:srgbClr val="FFFF00"/>
            </a:solidFill>
            <a:prstDash val="solid"/>
            <a:round/>
            <a:headEnd type="none" w="sm" len="sm"/>
            <a:tailEnd type="none" w="sm" len="sm"/>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Arial"/>
              <a:buNone/>
            </a:pPr>
            <a:r>
              <a:rPr lang="en" sz="2800" u="sng">
                <a:solidFill>
                  <a:srgbClr val="7167AD"/>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Our Wild Food Ancestors</a:t>
            </a:r>
            <a:endParaRPr sz="2800">
              <a:solidFill>
                <a:srgbClr val="7167A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800">
              <a:solidFill>
                <a:srgbClr val="7167A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800">
              <a:solidFill>
                <a:srgbClr val="7167A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800">
              <a:solidFill>
                <a:srgbClr val="7167A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highlight>
                <a:srgbClr val="7167AD"/>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2400">
                <a:solidFill>
                  <a:srgbClr val="93C47D"/>
                </a:solidFill>
                <a:latin typeface="Arial"/>
                <a:ea typeface="Arial"/>
                <a:cs typeface="Arial"/>
                <a:sym typeface="Arial"/>
              </a:rPr>
              <a:t>Be ready to share your thinking on why the plants of today look so different than their wild ancestors</a:t>
            </a:r>
            <a:endParaRPr sz="2400">
              <a:solidFill>
                <a:srgbClr val="93C47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a:solidFill>
                <a:srgbClr val="A6B727"/>
              </a:solidFill>
              <a:latin typeface="Arial"/>
              <a:ea typeface="Arial"/>
              <a:cs typeface="Arial"/>
              <a:sym typeface="Arial"/>
            </a:endParaRPr>
          </a:p>
          <a:p>
            <a:pPr marL="0" lvl="0" indent="0" algn="l" rtl="0">
              <a:spcBef>
                <a:spcPts val="0"/>
              </a:spcBef>
              <a:spcAft>
                <a:spcPts val="0"/>
              </a:spcAft>
              <a:buNone/>
            </a:pPr>
            <a:endParaRPr sz="2400">
              <a:solidFill>
                <a:srgbClr val="A6B727"/>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126900" y="75450"/>
            <a:ext cx="8520600" cy="572700"/>
          </a:xfrm>
          <a:prstGeom prst="rect">
            <a:avLst/>
          </a:prstGeom>
        </p:spPr>
        <p:txBody>
          <a:bodyPr spcFirstLastPara="1" wrap="square" lIns="68575" tIns="68575" rIns="68575" bIns="6857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93C47D"/>
                </a:solidFill>
                <a:latin typeface="Arial"/>
                <a:ea typeface="Arial"/>
                <a:cs typeface="Arial"/>
                <a:sym typeface="Arial"/>
              </a:rPr>
              <a:t>Let’s Revisit: </a:t>
            </a:r>
            <a:r>
              <a:rPr lang="en" sz="1411" b="1">
                <a:solidFill>
                  <a:srgbClr val="93C47D"/>
                </a:solidFill>
                <a:latin typeface="Arial"/>
                <a:ea typeface="Arial"/>
                <a:cs typeface="Arial"/>
                <a:sym typeface="Arial"/>
              </a:rPr>
              <a:t>Beatrice and her friends were discussing why  today’s tepary beans look so different from the ancient, wild beans they are related to. The ancient, wild beans pictured at the top grew from 0 BCE to over 100 years ago - pre- Industrial Revolution. These were their ideas:</a:t>
            </a:r>
            <a:endParaRPr sz="3355" b="1">
              <a:solidFill>
                <a:srgbClr val="93C47D"/>
              </a:solidFill>
              <a:latin typeface="Arial"/>
              <a:ea typeface="Arial"/>
              <a:cs typeface="Arial"/>
              <a:sym typeface="Arial"/>
            </a:endParaRPr>
          </a:p>
        </p:txBody>
      </p:sp>
      <p:sp>
        <p:nvSpPr>
          <p:cNvPr id="397" name="Google Shape;397;p62"/>
          <p:cNvSpPr txBox="1">
            <a:spLocks noGrp="1"/>
          </p:cNvSpPr>
          <p:nvPr>
            <p:ph type="body" idx="1"/>
          </p:nvPr>
        </p:nvSpPr>
        <p:spPr>
          <a:xfrm>
            <a:off x="311700" y="1152475"/>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p>
        </p:txBody>
      </p:sp>
      <p:sp>
        <p:nvSpPr>
          <p:cNvPr id="398" name="Google Shape;398;p62"/>
          <p:cNvSpPr txBox="1">
            <a:spLocks noGrp="1"/>
          </p:cNvSpPr>
          <p:nvPr>
            <p:ph type="body" idx="2"/>
          </p:nvPr>
        </p:nvSpPr>
        <p:spPr>
          <a:xfrm>
            <a:off x="4647600" y="1019925"/>
            <a:ext cx="3999900" cy="41631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1500" b="1">
                <a:solidFill>
                  <a:schemeClr val="dk1"/>
                </a:solidFill>
                <a:highlight>
                  <a:srgbClr val="FCE5CD"/>
                </a:highlight>
                <a:latin typeface="Arial"/>
                <a:ea typeface="Arial"/>
                <a:cs typeface="Arial"/>
                <a:sym typeface="Arial"/>
              </a:rPr>
              <a:t>Beatrice:  “Nature decides what the beans will look like. When I plant beans in my garden, the seeds that come from the plant don’t always look the same.”</a:t>
            </a:r>
            <a:endParaRPr sz="1500" b="1">
              <a:solidFill>
                <a:schemeClr val="dk1"/>
              </a:solidFill>
              <a:highlight>
                <a:srgbClr val="FCE5CD"/>
              </a:highlight>
              <a:latin typeface="Arial"/>
              <a:ea typeface="Arial"/>
              <a:cs typeface="Arial"/>
              <a:sym typeface="Arial"/>
            </a:endParaRPr>
          </a:p>
          <a:p>
            <a:pPr marL="0" lvl="0" indent="0" algn="l" rtl="0">
              <a:spcBef>
                <a:spcPts val="0"/>
              </a:spcBef>
              <a:spcAft>
                <a:spcPts val="0"/>
              </a:spcAft>
              <a:buNone/>
            </a:pPr>
            <a:r>
              <a:rPr lang="en" sz="1500" b="1">
                <a:solidFill>
                  <a:schemeClr val="dk1"/>
                </a:solidFill>
                <a:latin typeface="Arial"/>
                <a:ea typeface="Arial"/>
                <a:cs typeface="Arial"/>
                <a:sym typeface="Arial"/>
              </a:rPr>
              <a:t> </a:t>
            </a:r>
            <a:endParaRPr sz="1500" b="1">
              <a:solidFill>
                <a:schemeClr val="dk1"/>
              </a:solidFill>
              <a:latin typeface="Arial"/>
              <a:ea typeface="Arial"/>
              <a:cs typeface="Arial"/>
              <a:sym typeface="Arial"/>
            </a:endParaRPr>
          </a:p>
          <a:p>
            <a:pPr marL="0" lvl="0" indent="0" algn="l" rtl="0">
              <a:spcBef>
                <a:spcPts val="0"/>
              </a:spcBef>
              <a:spcAft>
                <a:spcPts val="0"/>
              </a:spcAft>
              <a:buNone/>
            </a:pPr>
            <a:r>
              <a:rPr lang="en" sz="1500" b="1">
                <a:solidFill>
                  <a:schemeClr val="dk1"/>
                </a:solidFill>
                <a:highlight>
                  <a:schemeClr val="lt1"/>
                </a:highlight>
                <a:latin typeface="Arial"/>
                <a:ea typeface="Arial"/>
                <a:cs typeface="Arial"/>
                <a:sym typeface="Arial"/>
              </a:rPr>
              <a:t>Gloria:  “Rising temperatures due to climate change have made the soil hotter so  the colors of the seeds have changed over time.”</a:t>
            </a:r>
            <a:endParaRPr sz="1500" b="1">
              <a:solidFill>
                <a:schemeClr val="dk1"/>
              </a:solidFill>
              <a:highlight>
                <a:schemeClr val="lt1"/>
              </a:highlight>
              <a:latin typeface="Arial"/>
              <a:ea typeface="Arial"/>
              <a:cs typeface="Arial"/>
              <a:sym typeface="Arial"/>
            </a:endParaRPr>
          </a:p>
          <a:p>
            <a:pPr marL="0" lvl="0" indent="0" algn="l" rtl="0">
              <a:spcBef>
                <a:spcPts val="0"/>
              </a:spcBef>
              <a:spcAft>
                <a:spcPts val="0"/>
              </a:spcAft>
              <a:buNone/>
            </a:pPr>
            <a:endParaRPr sz="1500" b="1">
              <a:solidFill>
                <a:schemeClr val="dk1"/>
              </a:solidFill>
              <a:highlight>
                <a:schemeClr val="lt1"/>
              </a:highlight>
              <a:latin typeface="Arial"/>
              <a:ea typeface="Arial"/>
              <a:cs typeface="Arial"/>
              <a:sym typeface="Arial"/>
            </a:endParaRPr>
          </a:p>
          <a:p>
            <a:pPr marL="0" lvl="0" indent="0" algn="l" rtl="0">
              <a:spcBef>
                <a:spcPts val="0"/>
              </a:spcBef>
              <a:spcAft>
                <a:spcPts val="0"/>
              </a:spcAft>
              <a:buNone/>
            </a:pPr>
            <a:r>
              <a:rPr lang="en" sz="1500" b="1">
                <a:solidFill>
                  <a:schemeClr val="dk1"/>
                </a:solidFill>
                <a:highlight>
                  <a:srgbClr val="A6B727"/>
                </a:highlight>
                <a:latin typeface="Arial"/>
                <a:ea typeface="Arial"/>
                <a:cs typeface="Arial"/>
                <a:sym typeface="Arial"/>
              </a:rPr>
              <a:t>Cat: “Over time groups of people selected and bred the bean plants with variations they liked which led to the many different varieties we have today.”  </a:t>
            </a:r>
            <a:endParaRPr sz="1500" b="1">
              <a:solidFill>
                <a:schemeClr val="dk1"/>
              </a:solidFill>
              <a:highlight>
                <a:srgbClr val="A6B727"/>
              </a:highlight>
              <a:latin typeface="Arial"/>
              <a:ea typeface="Arial"/>
              <a:cs typeface="Arial"/>
              <a:sym typeface="Arial"/>
            </a:endParaRPr>
          </a:p>
          <a:p>
            <a:pPr marL="0" lvl="0" indent="0" algn="l" rtl="0">
              <a:spcBef>
                <a:spcPts val="0"/>
              </a:spcBef>
              <a:spcAft>
                <a:spcPts val="0"/>
              </a:spcAft>
              <a:buNone/>
            </a:pPr>
            <a:endParaRPr sz="1500" b="1">
              <a:solidFill>
                <a:schemeClr val="dk1"/>
              </a:solidFill>
              <a:highlight>
                <a:srgbClr val="A6B727"/>
              </a:highlight>
              <a:latin typeface="Arial"/>
              <a:ea typeface="Arial"/>
              <a:cs typeface="Arial"/>
              <a:sym typeface="Arial"/>
            </a:endParaRPr>
          </a:p>
          <a:p>
            <a:pPr marL="0" lvl="0" indent="0" algn="l" rtl="0">
              <a:spcBef>
                <a:spcPts val="0"/>
              </a:spcBef>
              <a:spcAft>
                <a:spcPts val="0"/>
              </a:spcAft>
              <a:buNone/>
            </a:pPr>
            <a:r>
              <a:rPr lang="en" sz="1500" b="1">
                <a:solidFill>
                  <a:schemeClr val="dk1"/>
                </a:solidFill>
                <a:highlight>
                  <a:srgbClr val="FFFF00"/>
                </a:highlight>
                <a:latin typeface="Arial"/>
                <a:ea typeface="Arial"/>
                <a:cs typeface="Arial"/>
                <a:sym typeface="Arial"/>
              </a:rPr>
              <a:t>Dan:  “So many people have been using pesticides over the years, the seed color has changed.”</a:t>
            </a:r>
            <a:endParaRPr sz="1600" b="1">
              <a:solidFill>
                <a:schemeClr val="dk1"/>
              </a:solidFill>
              <a:highlight>
                <a:srgbClr val="FFFF00"/>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600" b="1">
              <a:solidFill>
                <a:schemeClr val="dk1"/>
              </a:solidFill>
              <a:highlight>
                <a:srgbClr val="FFFF00"/>
              </a:highlight>
              <a:latin typeface="Arial"/>
              <a:ea typeface="Arial"/>
              <a:cs typeface="Arial"/>
              <a:sym typeface="Arial"/>
            </a:endParaRPr>
          </a:p>
        </p:txBody>
      </p:sp>
      <p:pic>
        <p:nvPicPr>
          <p:cNvPr id="399" name="Google Shape;399;p62"/>
          <p:cNvPicPr preferRelativeResize="0"/>
          <p:nvPr/>
        </p:nvPicPr>
        <p:blipFill>
          <a:blip r:embed="rId3">
            <a:alphaModFix/>
          </a:blip>
          <a:stretch>
            <a:fillRect/>
          </a:stretch>
        </p:blipFill>
        <p:spPr>
          <a:xfrm>
            <a:off x="311700" y="1152475"/>
            <a:ext cx="3738425" cy="2201625"/>
          </a:xfrm>
          <a:prstGeom prst="rect">
            <a:avLst/>
          </a:prstGeom>
          <a:noFill/>
          <a:ln>
            <a:noFill/>
          </a:ln>
        </p:spPr>
      </p:pic>
      <p:sp>
        <p:nvSpPr>
          <p:cNvPr id="400" name="Google Shape;400;p62"/>
          <p:cNvSpPr txBox="1"/>
          <p:nvPr/>
        </p:nvSpPr>
        <p:spPr>
          <a:xfrm>
            <a:off x="161400" y="3469975"/>
            <a:ext cx="4452900" cy="155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chemeClr val="dk1"/>
                </a:solidFill>
              </a:rPr>
              <a:t>All of the tepary bean seeds in the bottom row came from their wild relative  at the top that grew wild pre-Industrial Revolution.</a:t>
            </a:r>
            <a:endParaRPr sz="1600" b="1"/>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3"/>
          <p:cNvSpPr txBox="1">
            <a:spLocks noGrp="1"/>
          </p:cNvSpPr>
          <p:nvPr>
            <p:ph type="title"/>
          </p:nvPr>
        </p:nvSpPr>
        <p:spPr>
          <a:xfrm>
            <a:off x="365975"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93C47D"/>
                </a:solidFill>
                <a:latin typeface="Arial"/>
                <a:ea typeface="Arial"/>
                <a:cs typeface="Arial"/>
                <a:sym typeface="Arial"/>
              </a:rPr>
              <a:t>Look at your handout</a:t>
            </a:r>
            <a:endParaRPr b="1">
              <a:solidFill>
                <a:srgbClr val="93C47D"/>
              </a:solidFill>
              <a:latin typeface="Arial"/>
              <a:ea typeface="Arial"/>
              <a:cs typeface="Arial"/>
              <a:sym typeface="Arial"/>
            </a:endParaRPr>
          </a:p>
        </p:txBody>
      </p:sp>
      <p:pic>
        <p:nvPicPr>
          <p:cNvPr id="406" name="Google Shape;406;p63"/>
          <p:cNvPicPr preferRelativeResize="0"/>
          <p:nvPr/>
        </p:nvPicPr>
        <p:blipFill>
          <a:blip r:embed="rId3">
            <a:alphaModFix/>
          </a:blip>
          <a:stretch>
            <a:fillRect/>
          </a:stretch>
        </p:blipFill>
        <p:spPr>
          <a:xfrm>
            <a:off x="916950" y="1084575"/>
            <a:ext cx="6934400" cy="370907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4"/>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93C47D"/>
                </a:solidFill>
                <a:latin typeface="Arial"/>
                <a:ea typeface="Arial"/>
                <a:cs typeface="Arial"/>
                <a:sym typeface="Arial"/>
              </a:rPr>
              <a:t>Final Evaluation</a:t>
            </a:r>
            <a:endParaRPr b="1">
              <a:solidFill>
                <a:srgbClr val="93C47D"/>
              </a:solidFill>
              <a:latin typeface="Arial"/>
              <a:ea typeface="Arial"/>
              <a:cs typeface="Arial"/>
              <a:sym typeface="Arial"/>
            </a:endParaRPr>
          </a:p>
        </p:txBody>
      </p:sp>
      <p:sp>
        <p:nvSpPr>
          <p:cNvPr id="412" name="Google Shape;412;p64"/>
          <p:cNvSpPr txBox="1">
            <a:spLocks noGrp="1"/>
          </p:cNvSpPr>
          <p:nvPr>
            <p:ph type="body" idx="1"/>
          </p:nvPr>
        </p:nvSpPr>
        <p:spPr>
          <a:xfrm>
            <a:off x="238975" y="1152475"/>
            <a:ext cx="4524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Arial"/>
              <a:buNone/>
            </a:pPr>
            <a:r>
              <a:rPr lang="en" sz="1600">
                <a:solidFill>
                  <a:srgbClr val="141414"/>
                </a:solidFill>
                <a:highlight>
                  <a:srgbClr val="FFFFFF"/>
                </a:highlight>
                <a:latin typeface="Arial"/>
                <a:ea typeface="Arial"/>
                <a:cs typeface="Arial"/>
                <a:sym typeface="Arial"/>
              </a:rPr>
              <a:t>Coal fires and smoke from industrial chimneys turned many of the Victorian landmarks in Manchester, England a sooty black before the Clean Air Act of 1956 reduced pollution. The buildings and streets were covered in soot. Architectural historian Dr Andrew Crompton explained: "It's fair to say Manchester was the filthiest city in the world and the point of maximum blackness was in the late 1940s.” The picture above shows a building before the Clean Air Act was passed in 1956, and afterwards.</a:t>
            </a:r>
            <a:endParaRPr sz="15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500">
              <a:solidFill>
                <a:schemeClr val="dk1"/>
              </a:solidFill>
              <a:latin typeface="Arial"/>
              <a:ea typeface="Arial"/>
              <a:cs typeface="Arial"/>
              <a:sym typeface="Arial"/>
            </a:endParaRPr>
          </a:p>
          <a:p>
            <a:pPr marL="0" lvl="0" indent="0" algn="l" rtl="0">
              <a:spcBef>
                <a:spcPts val="0"/>
              </a:spcBef>
              <a:spcAft>
                <a:spcPts val="0"/>
              </a:spcAft>
              <a:buNone/>
            </a:pPr>
            <a:endParaRPr sz="1700">
              <a:latin typeface="Arial"/>
              <a:ea typeface="Arial"/>
              <a:cs typeface="Arial"/>
              <a:sym typeface="Arial"/>
            </a:endParaRPr>
          </a:p>
        </p:txBody>
      </p:sp>
      <p:sp>
        <p:nvSpPr>
          <p:cNvPr id="413" name="Google Shape;413;p64"/>
          <p:cNvSpPr txBox="1">
            <a:spLocks noGrp="1"/>
          </p:cNvSpPr>
          <p:nvPr>
            <p:ph type="body" idx="2"/>
          </p:nvPr>
        </p:nvSpPr>
        <p:spPr>
          <a:xfrm>
            <a:off x="4832400" y="1152475"/>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p>
        </p:txBody>
      </p:sp>
      <p:pic>
        <p:nvPicPr>
          <p:cNvPr id="414" name="Google Shape;414;p64"/>
          <p:cNvPicPr preferRelativeResize="0"/>
          <p:nvPr/>
        </p:nvPicPr>
        <p:blipFill>
          <a:blip r:embed="rId3">
            <a:alphaModFix/>
          </a:blip>
          <a:stretch>
            <a:fillRect/>
          </a:stretch>
        </p:blipFill>
        <p:spPr>
          <a:xfrm>
            <a:off x="4884150" y="312900"/>
            <a:ext cx="3999900" cy="3837025"/>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65"/>
          <p:cNvPicPr preferRelativeResize="0"/>
          <p:nvPr/>
        </p:nvPicPr>
        <p:blipFill rotWithShape="1">
          <a:blip r:embed="rId3">
            <a:alphaModFix/>
          </a:blip>
          <a:srcRect t="2505"/>
          <a:stretch/>
        </p:blipFill>
        <p:spPr>
          <a:xfrm>
            <a:off x="4436475" y="510000"/>
            <a:ext cx="4288501" cy="4146574"/>
          </a:xfrm>
          <a:prstGeom prst="rect">
            <a:avLst/>
          </a:prstGeom>
          <a:noFill/>
          <a:ln>
            <a:noFill/>
          </a:ln>
        </p:spPr>
      </p:pic>
      <p:sp>
        <p:nvSpPr>
          <p:cNvPr id="420" name="Google Shape;420;p65"/>
          <p:cNvSpPr txBox="1">
            <a:spLocks noGrp="1"/>
          </p:cNvSpPr>
          <p:nvPr>
            <p:ph type="title" idx="4294967295"/>
          </p:nvPr>
        </p:nvSpPr>
        <p:spPr>
          <a:xfrm>
            <a:off x="433050" y="295325"/>
            <a:ext cx="4045200" cy="1482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rgbClr val="B16BAE"/>
                </a:solidFill>
                <a:latin typeface="Arial"/>
                <a:ea typeface="Arial"/>
                <a:cs typeface="Arial"/>
                <a:sym typeface="Arial"/>
              </a:rPr>
              <a:t>Hints:</a:t>
            </a:r>
            <a:endParaRPr>
              <a:solidFill>
                <a:srgbClr val="B16BAE"/>
              </a:solidFill>
              <a:latin typeface="Arial"/>
              <a:ea typeface="Arial"/>
              <a:cs typeface="Arial"/>
              <a:sym typeface="Arial"/>
            </a:endParaRPr>
          </a:p>
        </p:txBody>
      </p:sp>
      <p:sp>
        <p:nvSpPr>
          <p:cNvPr id="421" name="Google Shape;421;p65"/>
          <p:cNvSpPr txBox="1">
            <a:spLocks noGrp="1"/>
          </p:cNvSpPr>
          <p:nvPr>
            <p:ph type="subTitle" idx="4294967295"/>
          </p:nvPr>
        </p:nvSpPr>
        <p:spPr>
          <a:xfrm>
            <a:off x="526800" y="1777613"/>
            <a:ext cx="4045200" cy="1235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200" b="1">
                <a:solidFill>
                  <a:srgbClr val="93C47D"/>
                </a:solidFill>
                <a:latin typeface="Arial"/>
                <a:ea typeface="Arial"/>
                <a:cs typeface="Arial"/>
                <a:sym typeface="Arial"/>
              </a:rPr>
              <a:t>Use content specific vocabulary</a:t>
            </a:r>
            <a:endParaRPr sz="2200" b="1">
              <a:solidFill>
                <a:srgbClr val="93C47D"/>
              </a:solidFill>
              <a:latin typeface="Arial"/>
              <a:ea typeface="Arial"/>
              <a:cs typeface="Arial"/>
              <a:sym typeface="Arial"/>
            </a:endParaRPr>
          </a:p>
          <a:p>
            <a:pPr marL="0" lvl="0" indent="0" algn="l" rtl="0">
              <a:spcBef>
                <a:spcPts val="800"/>
              </a:spcBef>
              <a:spcAft>
                <a:spcPts val="0"/>
              </a:spcAft>
              <a:buNone/>
            </a:pPr>
            <a:r>
              <a:rPr lang="en" sz="2200" b="1">
                <a:solidFill>
                  <a:srgbClr val="93C47D"/>
                </a:solidFill>
                <a:latin typeface="Arial"/>
                <a:ea typeface="Arial"/>
                <a:cs typeface="Arial"/>
                <a:sym typeface="Arial"/>
              </a:rPr>
              <a:t>May include an example to strengthen defense of your thinking</a:t>
            </a:r>
            <a:endParaRPr sz="2200" b="1">
              <a:solidFill>
                <a:srgbClr val="93C47D"/>
              </a:solidFill>
              <a:latin typeface="Arial"/>
              <a:ea typeface="Arial"/>
              <a:cs typeface="Arial"/>
              <a:sym typeface="Arial"/>
            </a:endParaRPr>
          </a:p>
          <a:p>
            <a:pPr marL="0" lvl="0" indent="0" algn="l" rtl="0">
              <a:spcBef>
                <a:spcPts val="800"/>
              </a:spcBef>
              <a:spcAft>
                <a:spcPts val="0"/>
              </a:spcAft>
              <a:buNone/>
            </a:pPr>
            <a:endParaRPr sz="2200" b="1">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161775" y="1682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solidFill>
                  <a:srgbClr val="93C47D"/>
                </a:solidFill>
                <a:latin typeface="Arial"/>
                <a:ea typeface="Arial"/>
                <a:cs typeface="Arial"/>
                <a:sym typeface="Arial"/>
              </a:rPr>
              <a:t>Since we don’t have bees to help us, how will we transfer the pollen?</a:t>
            </a:r>
            <a:endParaRPr>
              <a:solidFill>
                <a:srgbClr val="93C47D"/>
              </a:solidFill>
              <a:latin typeface="Arial"/>
              <a:ea typeface="Arial"/>
              <a:cs typeface="Arial"/>
              <a:sym typeface="Arial"/>
            </a:endParaRPr>
          </a:p>
        </p:txBody>
      </p:sp>
      <p:sp>
        <p:nvSpPr>
          <p:cNvPr id="173" name="Google Shape;173;p32"/>
          <p:cNvSpPr txBox="1">
            <a:spLocks noGrp="1"/>
          </p:cNvSpPr>
          <p:nvPr>
            <p:ph type="body" idx="1"/>
          </p:nvPr>
        </p:nvSpPr>
        <p:spPr>
          <a:xfrm>
            <a:off x="311700" y="1152475"/>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500" b="1">
                <a:solidFill>
                  <a:srgbClr val="93C47D"/>
                </a:solidFill>
                <a:latin typeface="Arial"/>
                <a:ea typeface="Arial"/>
                <a:cs typeface="Arial"/>
                <a:sym typeface="Arial"/>
              </a:rPr>
              <a:t>THINK - PAIR- SHARE</a:t>
            </a:r>
            <a:endParaRPr sz="2500" b="1">
              <a:solidFill>
                <a:srgbClr val="93C47D"/>
              </a:solidFill>
              <a:latin typeface="Arial"/>
              <a:ea typeface="Arial"/>
              <a:cs typeface="Arial"/>
              <a:sym typeface="Arial"/>
            </a:endParaRPr>
          </a:p>
        </p:txBody>
      </p:sp>
      <p:sp>
        <p:nvSpPr>
          <p:cNvPr id="174" name="Google Shape;174;p32"/>
          <p:cNvSpPr txBox="1">
            <a:spLocks noGrp="1"/>
          </p:cNvSpPr>
          <p:nvPr>
            <p:ph type="body" idx="2"/>
          </p:nvPr>
        </p:nvSpPr>
        <p:spPr>
          <a:xfrm>
            <a:off x="4832400" y="1152475"/>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p>
        </p:txBody>
      </p:sp>
      <p:pic>
        <p:nvPicPr>
          <p:cNvPr id="175" name="Google Shape;175;p32"/>
          <p:cNvPicPr preferRelativeResize="0"/>
          <p:nvPr/>
        </p:nvPicPr>
        <p:blipFill>
          <a:blip r:embed="rId3">
            <a:alphaModFix/>
          </a:blip>
          <a:stretch>
            <a:fillRect/>
          </a:stretch>
        </p:blipFill>
        <p:spPr>
          <a:xfrm>
            <a:off x="4431275" y="740925"/>
            <a:ext cx="4640676" cy="3939499"/>
          </a:xfrm>
          <a:prstGeom prst="rect">
            <a:avLst/>
          </a:prstGeom>
          <a:noFill/>
          <a:ln>
            <a:noFill/>
          </a:ln>
        </p:spPr>
      </p:pic>
      <p:pic>
        <p:nvPicPr>
          <p:cNvPr id="176" name="Google Shape;176;p32"/>
          <p:cNvPicPr preferRelativeResize="0"/>
          <p:nvPr/>
        </p:nvPicPr>
        <p:blipFill>
          <a:blip r:embed="rId4">
            <a:alphaModFix/>
          </a:blip>
          <a:stretch>
            <a:fillRect/>
          </a:stretch>
        </p:blipFill>
        <p:spPr>
          <a:xfrm>
            <a:off x="161771" y="1658463"/>
            <a:ext cx="3343550" cy="32659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3"/>
          <p:cNvSpPr txBox="1">
            <a:spLocks noGrp="1"/>
          </p:cNvSpPr>
          <p:nvPr>
            <p:ph type="title" idx="4294967295"/>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rgbClr val="93C47D"/>
                </a:solidFill>
                <a:latin typeface="Arial"/>
                <a:ea typeface="Arial"/>
                <a:cs typeface="Arial"/>
                <a:sym typeface="Arial"/>
              </a:rPr>
              <a:t>Some tools humans could use</a:t>
            </a:r>
            <a:endParaRPr b="1">
              <a:solidFill>
                <a:srgbClr val="93C47D"/>
              </a:solidFill>
              <a:latin typeface="Arial"/>
              <a:ea typeface="Arial"/>
              <a:cs typeface="Arial"/>
              <a:sym typeface="Arial"/>
            </a:endParaRPr>
          </a:p>
        </p:txBody>
      </p:sp>
      <p:sp>
        <p:nvSpPr>
          <p:cNvPr id="182" name="Google Shape;182;p33"/>
          <p:cNvSpPr txBox="1">
            <a:spLocks noGrp="1"/>
          </p:cNvSpPr>
          <p:nvPr>
            <p:ph type="body" idx="4294967295"/>
          </p:nvPr>
        </p:nvSpPr>
        <p:spPr>
          <a:xfrm>
            <a:off x="4832400" y="2899300"/>
            <a:ext cx="3999900" cy="2263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000" b="1">
                <a:solidFill>
                  <a:srgbClr val="93C47D"/>
                </a:solidFill>
                <a:latin typeface="Arial"/>
                <a:ea typeface="Arial"/>
                <a:cs typeface="Arial"/>
                <a:sym typeface="Arial"/>
              </a:rPr>
              <a:t>Qtips</a:t>
            </a:r>
            <a:endParaRPr sz="2000" b="1">
              <a:solidFill>
                <a:srgbClr val="93C47D"/>
              </a:solidFill>
              <a:latin typeface="Arial"/>
              <a:ea typeface="Arial"/>
              <a:cs typeface="Arial"/>
              <a:sym typeface="Arial"/>
            </a:endParaRPr>
          </a:p>
          <a:p>
            <a:pPr marL="0" lvl="0" indent="0" algn="l" rtl="0">
              <a:spcBef>
                <a:spcPts val="800"/>
              </a:spcBef>
              <a:spcAft>
                <a:spcPts val="0"/>
              </a:spcAft>
              <a:buNone/>
            </a:pPr>
            <a:r>
              <a:rPr lang="en" sz="2000" b="1">
                <a:solidFill>
                  <a:srgbClr val="93C47D"/>
                </a:solidFill>
                <a:latin typeface="Arial"/>
                <a:ea typeface="Arial"/>
                <a:cs typeface="Arial"/>
                <a:sym typeface="Arial"/>
              </a:rPr>
              <a:t>Pipe cleaner</a:t>
            </a:r>
            <a:endParaRPr sz="2000" b="1">
              <a:solidFill>
                <a:srgbClr val="93C47D"/>
              </a:solidFill>
              <a:latin typeface="Arial"/>
              <a:ea typeface="Arial"/>
              <a:cs typeface="Arial"/>
              <a:sym typeface="Arial"/>
            </a:endParaRPr>
          </a:p>
          <a:p>
            <a:pPr marL="0" lvl="0" indent="0" algn="l" rtl="0">
              <a:spcBef>
                <a:spcPts val="800"/>
              </a:spcBef>
              <a:spcAft>
                <a:spcPts val="0"/>
              </a:spcAft>
              <a:buNone/>
            </a:pPr>
            <a:r>
              <a:rPr lang="en" sz="2000" b="1">
                <a:solidFill>
                  <a:srgbClr val="93C47D"/>
                </a:solidFill>
                <a:latin typeface="Arial"/>
                <a:ea typeface="Arial"/>
                <a:cs typeface="Arial"/>
                <a:sym typeface="Arial"/>
              </a:rPr>
              <a:t>Physically having flower parts touch another flower’s parts</a:t>
            </a:r>
            <a:endParaRPr sz="2000" b="1">
              <a:solidFill>
                <a:srgbClr val="93C47D"/>
              </a:solidFill>
              <a:latin typeface="Arial"/>
              <a:ea typeface="Arial"/>
              <a:cs typeface="Arial"/>
              <a:sym typeface="Arial"/>
            </a:endParaRPr>
          </a:p>
        </p:txBody>
      </p:sp>
      <p:pic>
        <p:nvPicPr>
          <p:cNvPr id="183" name="Google Shape;183;p33"/>
          <p:cNvPicPr preferRelativeResize="0"/>
          <p:nvPr/>
        </p:nvPicPr>
        <p:blipFill>
          <a:blip r:embed="rId3">
            <a:alphaModFix/>
          </a:blip>
          <a:stretch>
            <a:fillRect/>
          </a:stretch>
        </p:blipFill>
        <p:spPr>
          <a:xfrm>
            <a:off x="219450" y="1181325"/>
            <a:ext cx="1933350" cy="2780848"/>
          </a:xfrm>
          <a:prstGeom prst="rect">
            <a:avLst/>
          </a:prstGeom>
          <a:noFill/>
          <a:ln>
            <a:noFill/>
          </a:ln>
        </p:spPr>
      </p:pic>
      <p:pic>
        <p:nvPicPr>
          <p:cNvPr id="184" name="Google Shape;184;p33"/>
          <p:cNvPicPr preferRelativeResize="0"/>
          <p:nvPr/>
        </p:nvPicPr>
        <p:blipFill>
          <a:blip r:embed="rId4">
            <a:alphaModFix/>
          </a:blip>
          <a:stretch>
            <a:fillRect/>
          </a:stretch>
        </p:blipFill>
        <p:spPr>
          <a:xfrm>
            <a:off x="2245050" y="1152475"/>
            <a:ext cx="2587350" cy="2078800"/>
          </a:xfrm>
          <a:prstGeom prst="rect">
            <a:avLst/>
          </a:prstGeom>
          <a:noFill/>
          <a:ln>
            <a:noFill/>
          </a:ln>
        </p:spPr>
      </p:pic>
      <p:pic>
        <p:nvPicPr>
          <p:cNvPr id="185" name="Google Shape;185;p33"/>
          <p:cNvPicPr preferRelativeResize="0"/>
          <p:nvPr/>
        </p:nvPicPr>
        <p:blipFill>
          <a:blip r:embed="rId5">
            <a:alphaModFix/>
          </a:blip>
          <a:stretch>
            <a:fillRect/>
          </a:stretch>
        </p:blipFill>
        <p:spPr>
          <a:xfrm>
            <a:off x="6680198" y="165250"/>
            <a:ext cx="2396425" cy="273405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idx="4294967295"/>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rgbClr val="B16BAE"/>
                </a:solidFill>
                <a:latin typeface="Arial"/>
                <a:ea typeface="Arial"/>
                <a:cs typeface="Arial"/>
                <a:sym typeface="Arial"/>
              </a:rPr>
              <a:t>What about our flowers?</a:t>
            </a:r>
            <a:endParaRPr b="1">
              <a:solidFill>
                <a:srgbClr val="B16BAE"/>
              </a:solidFill>
              <a:latin typeface="Arial"/>
              <a:ea typeface="Arial"/>
              <a:cs typeface="Arial"/>
              <a:sym typeface="Arial"/>
            </a:endParaRPr>
          </a:p>
        </p:txBody>
      </p:sp>
      <p:sp>
        <p:nvSpPr>
          <p:cNvPr id="191" name="Google Shape;191;p34"/>
          <p:cNvSpPr txBox="1">
            <a:spLocks noGrp="1"/>
          </p:cNvSpPr>
          <p:nvPr>
            <p:ph type="body" idx="4294967295"/>
          </p:nvPr>
        </p:nvSpPr>
        <p:spPr>
          <a:xfrm>
            <a:off x="311700" y="1152475"/>
            <a:ext cx="59160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300" b="1">
                <a:solidFill>
                  <a:srgbClr val="93C47D"/>
                </a:solidFill>
                <a:latin typeface="Arial"/>
                <a:ea typeface="Arial"/>
                <a:cs typeface="Arial"/>
                <a:sym typeface="Arial"/>
              </a:rPr>
              <a:t>Things You Should Know By Now:</a:t>
            </a:r>
            <a:endParaRPr sz="2300" b="1">
              <a:solidFill>
                <a:srgbClr val="93C47D"/>
              </a:solidFill>
              <a:latin typeface="Arial"/>
              <a:ea typeface="Arial"/>
              <a:cs typeface="Arial"/>
              <a:sym typeface="Arial"/>
            </a:endParaRPr>
          </a:p>
          <a:p>
            <a:pPr marL="457200" lvl="0" indent="-374650" algn="l" rtl="0">
              <a:spcBef>
                <a:spcPts val="800"/>
              </a:spcBef>
              <a:spcAft>
                <a:spcPts val="0"/>
              </a:spcAft>
              <a:buClr>
                <a:srgbClr val="93C47D"/>
              </a:buClr>
              <a:buSzPts val="2300"/>
              <a:buFont typeface="Arial"/>
              <a:buChar char="•"/>
            </a:pPr>
            <a:r>
              <a:rPr lang="en" sz="2300" b="1">
                <a:solidFill>
                  <a:srgbClr val="93C47D"/>
                </a:solidFill>
                <a:latin typeface="Arial"/>
                <a:ea typeface="Arial"/>
                <a:cs typeface="Arial"/>
                <a:sym typeface="Arial"/>
              </a:rPr>
              <a:t>Due to trait variation, every individual plant and animal is unique in some way (except identical twins) </a:t>
            </a:r>
            <a:endParaRPr sz="2300" b="1">
              <a:solidFill>
                <a:srgbClr val="93C47D"/>
              </a:solidFill>
              <a:latin typeface="Arial"/>
              <a:ea typeface="Arial"/>
              <a:cs typeface="Arial"/>
              <a:sym typeface="Arial"/>
            </a:endParaRPr>
          </a:p>
          <a:p>
            <a:pPr marL="457200" lvl="0" indent="-374650" algn="l" rtl="0">
              <a:spcBef>
                <a:spcPts val="800"/>
              </a:spcBef>
              <a:spcAft>
                <a:spcPts val="0"/>
              </a:spcAft>
              <a:buClr>
                <a:srgbClr val="93C47D"/>
              </a:buClr>
              <a:buSzPts val="2300"/>
              <a:buFont typeface="Arial"/>
              <a:buChar char="•"/>
            </a:pPr>
            <a:r>
              <a:rPr lang="en" sz="2300" b="1">
                <a:solidFill>
                  <a:srgbClr val="93C47D"/>
                </a:solidFill>
                <a:latin typeface="Arial"/>
                <a:ea typeface="Arial"/>
                <a:cs typeface="Arial"/>
                <a:sym typeface="Arial"/>
              </a:rPr>
              <a:t>Humans have selected for desirable plant traits for hundreds of years</a:t>
            </a:r>
            <a:endParaRPr sz="2300" b="1">
              <a:solidFill>
                <a:srgbClr val="93C47D"/>
              </a:solidFill>
              <a:latin typeface="Arial"/>
              <a:ea typeface="Arial"/>
              <a:cs typeface="Arial"/>
              <a:sym typeface="Arial"/>
            </a:endParaRPr>
          </a:p>
          <a:p>
            <a:pPr marL="0" lvl="0" indent="0" algn="l" rtl="0">
              <a:spcBef>
                <a:spcPts val="800"/>
              </a:spcBef>
              <a:spcAft>
                <a:spcPts val="0"/>
              </a:spcAft>
              <a:buNone/>
            </a:pPr>
            <a:endParaRPr sz="2500">
              <a:latin typeface="Arial"/>
              <a:ea typeface="Arial"/>
              <a:cs typeface="Arial"/>
              <a:sym typeface="Arial"/>
            </a:endParaRPr>
          </a:p>
        </p:txBody>
      </p:sp>
      <p:pic>
        <p:nvPicPr>
          <p:cNvPr id="192" name="Google Shape;192;p34"/>
          <p:cNvPicPr preferRelativeResize="0"/>
          <p:nvPr/>
        </p:nvPicPr>
        <p:blipFill>
          <a:blip r:embed="rId3">
            <a:alphaModFix/>
          </a:blip>
          <a:stretch>
            <a:fillRect/>
          </a:stretch>
        </p:blipFill>
        <p:spPr>
          <a:xfrm>
            <a:off x="6611475" y="223313"/>
            <a:ext cx="2171700" cy="458152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93C47D"/>
                </a:solidFill>
                <a:latin typeface="Arial"/>
                <a:ea typeface="Arial"/>
                <a:cs typeface="Arial"/>
                <a:sym typeface="Arial"/>
              </a:rPr>
              <a:t>If we had more time…</a:t>
            </a:r>
            <a:endParaRPr b="1">
              <a:solidFill>
                <a:srgbClr val="93C47D"/>
              </a:solidFill>
              <a:latin typeface="Arial"/>
              <a:ea typeface="Arial"/>
              <a:cs typeface="Arial"/>
              <a:sym typeface="Arial"/>
            </a:endParaRPr>
          </a:p>
        </p:txBody>
      </p:sp>
      <p:sp>
        <p:nvSpPr>
          <p:cNvPr id="198" name="Google Shape;198;p35"/>
          <p:cNvSpPr txBox="1">
            <a:spLocks noGrp="1"/>
          </p:cNvSpPr>
          <p:nvPr>
            <p:ph type="body" idx="1"/>
          </p:nvPr>
        </p:nvSpPr>
        <p:spPr>
          <a:xfrm>
            <a:off x="311700" y="1152475"/>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b="1">
                <a:solidFill>
                  <a:srgbClr val="93C47D"/>
                </a:solidFill>
                <a:latin typeface="Arial"/>
                <a:ea typeface="Arial"/>
                <a:cs typeface="Arial"/>
                <a:sym typeface="Arial"/>
              </a:rPr>
              <a:t>If you selected two plants with purple, hairless stems, how would you know if the traits you had selected for actually emerge? </a:t>
            </a:r>
            <a:endParaRPr sz="2000" b="1">
              <a:solidFill>
                <a:srgbClr val="93C47D"/>
              </a:solidFill>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endParaRPr/>
          </a:p>
        </p:txBody>
      </p:sp>
      <p:sp>
        <p:nvSpPr>
          <p:cNvPr id="199" name="Google Shape;199;p35"/>
          <p:cNvSpPr txBox="1">
            <a:spLocks noGrp="1"/>
          </p:cNvSpPr>
          <p:nvPr>
            <p:ph type="body" idx="2"/>
          </p:nvPr>
        </p:nvSpPr>
        <p:spPr>
          <a:xfrm>
            <a:off x="4608600" y="873175"/>
            <a:ext cx="3999900" cy="3695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b="1">
                <a:solidFill>
                  <a:srgbClr val="B16BAE"/>
                </a:solidFill>
                <a:latin typeface="Arial"/>
                <a:ea typeface="Arial"/>
                <a:cs typeface="Arial"/>
                <a:sym typeface="Arial"/>
              </a:rPr>
              <a:t>We would have to have our flowers die, collect the seeds, and plant the seeds to see if we were successful.</a:t>
            </a:r>
            <a:endParaRPr sz="2000" b="1">
              <a:solidFill>
                <a:srgbClr val="B16BAE"/>
              </a:solidFill>
              <a:latin typeface="Arial"/>
              <a:ea typeface="Arial"/>
              <a:cs typeface="Arial"/>
              <a:sym typeface="Arial"/>
            </a:endParaRPr>
          </a:p>
          <a:p>
            <a:pPr marL="0" lvl="0" indent="0" algn="l" rtl="0">
              <a:spcBef>
                <a:spcPts val="0"/>
              </a:spcBef>
              <a:spcAft>
                <a:spcPts val="0"/>
              </a:spcAft>
              <a:buNone/>
            </a:pPr>
            <a:endParaRPr sz="2000" b="1">
              <a:solidFill>
                <a:srgbClr val="B16BAE"/>
              </a:solidFill>
              <a:latin typeface="Arial"/>
              <a:ea typeface="Arial"/>
              <a:cs typeface="Arial"/>
              <a:sym typeface="Arial"/>
            </a:endParaRPr>
          </a:p>
          <a:p>
            <a:pPr marL="0" lvl="0" indent="0" algn="l" rtl="0">
              <a:spcBef>
                <a:spcPts val="0"/>
              </a:spcBef>
              <a:spcAft>
                <a:spcPts val="0"/>
              </a:spcAft>
              <a:buNone/>
            </a:pPr>
            <a:endParaRPr sz="2000" b="1">
              <a:solidFill>
                <a:srgbClr val="B16BAE"/>
              </a:solidFill>
              <a:latin typeface="Arial"/>
              <a:ea typeface="Arial"/>
              <a:cs typeface="Arial"/>
              <a:sym typeface="Arial"/>
            </a:endParaRPr>
          </a:p>
          <a:p>
            <a:pPr marL="0" lvl="0" indent="0" algn="l" rtl="0">
              <a:spcBef>
                <a:spcPts val="0"/>
              </a:spcBef>
              <a:spcAft>
                <a:spcPts val="0"/>
              </a:spcAft>
              <a:buNone/>
            </a:pPr>
            <a:endParaRPr sz="2000" b="1">
              <a:solidFill>
                <a:srgbClr val="B16BAE"/>
              </a:solidFill>
              <a:latin typeface="Arial"/>
              <a:ea typeface="Arial"/>
              <a:cs typeface="Arial"/>
              <a:sym typeface="Arial"/>
            </a:endParaRPr>
          </a:p>
          <a:p>
            <a:pPr marL="0" lvl="0" indent="0" algn="l" rtl="0">
              <a:spcBef>
                <a:spcPts val="0"/>
              </a:spcBef>
              <a:spcAft>
                <a:spcPts val="0"/>
              </a:spcAft>
              <a:buNone/>
            </a:pPr>
            <a:endParaRPr sz="2000" b="1">
              <a:solidFill>
                <a:srgbClr val="B16BAE"/>
              </a:solidFill>
              <a:latin typeface="Arial"/>
              <a:ea typeface="Arial"/>
              <a:cs typeface="Arial"/>
              <a:sym typeface="Arial"/>
            </a:endParaRPr>
          </a:p>
          <a:p>
            <a:pPr marL="0" lvl="0" indent="0" algn="l" rtl="0">
              <a:spcBef>
                <a:spcPts val="0"/>
              </a:spcBef>
              <a:spcAft>
                <a:spcPts val="0"/>
              </a:spcAft>
              <a:buNone/>
            </a:pPr>
            <a:endParaRPr sz="2000" b="1">
              <a:solidFill>
                <a:srgbClr val="B16BAE"/>
              </a:solidFill>
              <a:latin typeface="Arial"/>
              <a:ea typeface="Arial"/>
              <a:cs typeface="Arial"/>
              <a:sym typeface="Arial"/>
            </a:endParaRPr>
          </a:p>
          <a:p>
            <a:pPr marL="0" lvl="0" indent="0" algn="l" rtl="0">
              <a:spcBef>
                <a:spcPts val="0"/>
              </a:spcBef>
              <a:spcAft>
                <a:spcPts val="0"/>
              </a:spcAft>
              <a:buNone/>
            </a:pPr>
            <a:r>
              <a:rPr lang="en" sz="2000" b="1">
                <a:solidFill>
                  <a:srgbClr val="B16BAE"/>
                </a:solidFill>
                <a:latin typeface="Arial"/>
                <a:ea typeface="Arial"/>
                <a:cs typeface="Arial"/>
                <a:sym typeface="Arial"/>
              </a:rPr>
              <a:t>What if we wanted the flowers to have 6 petals, how would we do that?</a:t>
            </a:r>
            <a:endParaRPr sz="2000" b="1">
              <a:solidFill>
                <a:srgbClr val="B16BAE"/>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000" b="1">
              <a:solidFill>
                <a:srgbClr val="B16BAE"/>
              </a:solidFill>
              <a:latin typeface="Arial"/>
              <a:ea typeface="Arial"/>
              <a:cs typeface="Arial"/>
              <a:sym typeface="Arial"/>
            </a:endParaRPr>
          </a:p>
          <a:p>
            <a:pPr marL="0" lvl="0" indent="0" algn="l" rtl="0">
              <a:spcBef>
                <a:spcPts val="0"/>
              </a:spcBef>
              <a:spcAft>
                <a:spcPts val="0"/>
              </a:spcAft>
              <a:buNone/>
            </a:pPr>
            <a:endParaRPr b="1">
              <a:solidFill>
                <a:srgbClr val="B16BAE"/>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animEffect transition="in" filter="fade">
                                      <p:cBhvr>
                                        <p:cTn id="12"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311700" y="294800"/>
            <a:ext cx="8605500" cy="572700"/>
          </a:xfrm>
          <a:prstGeom prst="rect">
            <a:avLst/>
          </a:prstGeom>
        </p:spPr>
        <p:txBody>
          <a:bodyPr spcFirstLastPara="1" wrap="square" lIns="68575" tIns="68575" rIns="68575" bIns="68575" anchor="t" anchorCtr="0">
            <a:noAutofit/>
          </a:bodyPr>
          <a:lstStyle/>
          <a:p>
            <a:pPr marL="0" lvl="0" indent="0" algn="l" rtl="0">
              <a:lnSpc>
                <a:spcPct val="115000"/>
              </a:lnSpc>
              <a:spcBef>
                <a:spcPts val="360"/>
              </a:spcBef>
              <a:spcAft>
                <a:spcPts val="0"/>
              </a:spcAft>
              <a:buClr>
                <a:schemeClr val="dk1"/>
              </a:buClr>
              <a:buSzPts val="1100"/>
              <a:buFont typeface="Arial"/>
              <a:buNone/>
            </a:pPr>
            <a:r>
              <a:rPr lang="en" sz="3022" b="1">
                <a:solidFill>
                  <a:srgbClr val="B16BAE"/>
                </a:solidFill>
                <a:latin typeface="Arial"/>
                <a:ea typeface="Arial"/>
                <a:cs typeface="Arial"/>
                <a:sym typeface="Arial"/>
              </a:rPr>
              <a:t>If </a:t>
            </a:r>
            <a:r>
              <a:rPr lang="en">
                <a:solidFill>
                  <a:srgbClr val="B16BAE"/>
                </a:solidFill>
                <a:latin typeface="Arial"/>
                <a:ea typeface="Arial"/>
                <a:cs typeface="Arial"/>
                <a:sym typeface="Arial"/>
              </a:rPr>
              <a:t>our plants had survived, we would have been able to manually pollinate the plants, while selecting the traits we wanted to grow in our next generation of plants.</a:t>
            </a:r>
            <a:endParaRPr sz="2800">
              <a:solidFill>
                <a:srgbClr val="B16BAE"/>
              </a:solidFill>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endParaRPr sz="3666"/>
          </a:p>
        </p:txBody>
      </p:sp>
      <p:sp>
        <p:nvSpPr>
          <p:cNvPr id="205" name="Google Shape;205;p36"/>
          <p:cNvSpPr txBox="1"/>
          <p:nvPr/>
        </p:nvSpPr>
        <p:spPr>
          <a:xfrm>
            <a:off x="311700" y="1913675"/>
            <a:ext cx="30000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i="1">
                <a:solidFill>
                  <a:srgbClr val="7167AD"/>
                </a:solidFill>
              </a:rPr>
              <a:t>Your Turn!!! Time to be a matchmaker…</a:t>
            </a:r>
            <a:endParaRPr sz="2600" b="1" i="1">
              <a:solidFill>
                <a:srgbClr val="7167AD"/>
              </a:solidFill>
            </a:endParaRPr>
          </a:p>
        </p:txBody>
      </p:sp>
      <p:sp>
        <p:nvSpPr>
          <p:cNvPr id="206" name="Google Shape;206;p36"/>
          <p:cNvSpPr txBox="1"/>
          <p:nvPr/>
        </p:nvSpPr>
        <p:spPr>
          <a:xfrm rot="-1195579">
            <a:off x="3869869" y="2392008"/>
            <a:ext cx="2999899" cy="109894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360"/>
              </a:spcBef>
              <a:spcAft>
                <a:spcPts val="1200"/>
              </a:spcAft>
              <a:buNone/>
            </a:pPr>
            <a:r>
              <a:rPr lang="en" sz="1800" b="1">
                <a:solidFill>
                  <a:srgbClr val="7167AD"/>
                </a:solidFill>
              </a:rPr>
              <a:t>What traits do you want your next generation of plants to have???</a:t>
            </a:r>
            <a:endParaRPr b="1">
              <a:solidFill>
                <a:srgbClr val="7167AD"/>
              </a:solidFill>
            </a:endParaRPr>
          </a:p>
        </p:txBody>
      </p:sp>
      <p:pic>
        <p:nvPicPr>
          <p:cNvPr id="207" name="Google Shape;207;p36"/>
          <p:cNvPicPr preferRelativeResize="0"/>
          <p:nvPr/>
        </p:nvPicPr>
        <p:blipFill>
          <a:blip r:embed="rId3">
            <a:alphaModFix/>
          </a:blip>
          <a:stretch>
            <a:fillRect/>
          </a:stretch>
        </p:blipFill>
        <p:spPr>
          <a:xfrm>
            <a:off x="6730627" y="2834140"/>
            <a:ext cx="2272275" cy="1945625"/>
          </a:xfrm>
          <a:prstGeom prst="rect">
            <a:avLst/>
          </a:prstGeom>
          <a:noFill/>
          <a:ln>
            <a:noFill/>
          </a:ln>
        </p:spPr>
      </p:pic>
      <p:pic>
        <p:nvPicPr>
          <p:cNvPr id="208" name="Google Shape;208;p36"/>
          <p:cNvPicPr preferRelativeResize="0"/>
          <p:nvPr/>
        </p:nvPicPr>
        <p:blipFill>
          <a:blip r:embed="rId4">
            <a:alphaModFix/>
          </a:blip>
          <a:stretch>
            <a:fillRect/>
          </a:stretch>
        </p:blipFill>
        <p:spPr>
          <a:xfrm>
            <a:off x="460199" y="3250875"/>
            <a:ext cx="3233975" cy="16540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idx="4294967295"/>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rgbClr val="93C47D"/>
                </a:solidFill>
                <a:latin typeface="Arial"/>
                <a:ea typeface="Arial"/>
                <a:cs typeface="Arial"/>
                <a:sym typeface="Arial"/>
              </a:rPr>
              <a:t>If we cannot manually pollinate…let’s do what scientists </a:t>
            </a:r>
            <a:endParaRPr>
              <a:solidFill>
                <a:srgbClr val="93C47D"/>
              </a:solidFill>
              <a:latin typeface="Arial"/>
              <a:ea typeface="Arial"/>
              <a:cs typeface="Arial"/>
              <a:sym typeface="Arial"/>
            </a:endParaRPr>
          </a:p>
          <a:p>
            <a:pPr marL="0" lvl="0" indent="0" algn="l" rtl="0">
              <a:spcBef>
                <a:spcPts val="0"/>
              </a:spcBef>
              <a:spcAft>
                <a:spcPts val="0"/>
              </a:spcAft>
              <a:buNone/>
            </a:pPr>
            <a:r>
              <a:rPr lang="en">
                <a:solidFill>
                  <a:srgbClr val="93C47D"/>
                </a:solidFill>
                <a:latin typeface="Arial"/>
                <a:ea typeface="Arial"/>
                <a:cs typeface="Arial"/>
                <a:sym typeface="Arial"/>
              </a:rPr>
              <a:t>often do…let’s move to Plan B to gather data and draw</a:t>
            </a:r>
            <a:endParaRPr>
              <a:solidFill>
                <a:srgbClr val="93C47D"/>
              </a:solidFill>
              <a:latin typeface="Arial"/>
              <a:ea typeface="Arial"/>
              <a:cs typeface="Arial"/>
              <a:sym typeface="Arial"/>
            </a:endParaRPr>
          </a:p>
          <a:p>
            <a:pPr marL="0" lvl="0" indent="0" algn="l" rtl="0">
              <a:spcBef>
                <a:spcPts val="0"/>
              </a:spcBef>
              <a:spcAft>
                <a:spcPts val="0"/>
              </a:spcAft>
              <a:buNone/>
            </a:pPr>
            <a:r>
              <a:rPr lang="en">
                <a:solidFill>
                  <a:srgbClr val="93C47D"/>
                </a:solidFill>
                <a:latin typeface="Arial"/>
                <a:ea typeface="Arial"/>
                <a:cs typeface="Arial"/>
                <a:sym typeface="Arial"/>
              </a:rPr>
              <a:t>conclusions….</a:t>
            </a:r>
            <a:r>
              <a:rPr lang="en">
                <a:latin typeface="Arial"/>
                <a:ea typeface="Arial"/>
                <a:cs typeface="Arial"/>
                <a:sym typeface="Arial"/>
              </a:rPr>
              <a:t> </a:t>
            </a:r>
            <a:endParaRPr>
              <a:latin typeface="Arial"/>
              <a:ea typeface="Arial"/>
              <a:cs typeface="Arial"/>
              <a:sym typeface="Arial"/>
            </a:endParaRPr>
          </a:p>
        </p:txBody>
      </p:sp>
      <p:pic>
        <p:nvPicPr>
          <p:cNvPr id="214" name="Google Shape;214;p37"/>
          <p:cNvPicPr preferRelativeResize="0"/>
          <p:nvPr/>
        </p:nvPicPr>
        <p:blipFill>
          <a:blip r:embed="rId3">
            <a:alphaModFix/>
          </a:blip>
          <a:stretch>
            <a:fillRect/>
          </a:stretch>
        </p:blipFill>
        <p:spPr>
          <a:xfrm>
            <a:off x="464125" y="1861263"/>
            <a:ext cx="3124200" cy="2200275"/>
          </a:xfrm>
          <a:prstGeom prst="rect">
            <a:avLst/>
          </a:prstGeom>
          <a:noFill/>
          <a:ln>
            <a:noFill/>
          </a:ln>
        </p:spPr>
      </p:pic>
      <p:pic>
        <p:nvPicPr>
          <p:cNvPr id="215" name="Google Shape;215;p37"/>
          <p:cNvPicPr preferRelativeResize="0"/>
          <p:nvPr/>
        </p:nvPicPr>
        <p:blipFill>
          <a:blip r:embed="rId4">
            <a:alphaModFix/>
          </a:blip>
          <a:stretch>
            <a:fillRect/>
          </a:stretch>
        </p:blipFill>
        <p:spPr>
          <a:xfrm rot="1322095">
            <a:off x="4868779" y="1438285"/>
            <a:ext cx="3051992" cy="29639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8735a5-7f4d-4aa9-af8d-8b071334ac61">
      <Terms xmlns="http://schemas.microsoft.com/office/infopath/2007/PartnerControls"/>
    </lcf76f155ced4ddcb4097134ff3c332f>
    <TaxCatchAll xmlns="52f680d6-3168-4f20-ac6e-dac37dcc420e" xsi:nil="true"/>
  </documentManagement>
</p:properties>
</file>

<file path=customXml/itemProps1.xml><?xml version="1.0" encoding="utf-8"?>
<ds:datastoreItem xmlns:ds="http://schemas.openxmlformats.org/officeDocument/2006/customXml" ds:itemID="{258948AB-79B8-4B6F-AFA8-0A905A3C2030}"/>
</file>

<file path=customXml/itemProps2.xml><?xml version="1.0" encoding="utf-8"?>
<ds:datastoreItem xmlns:ds="http://schemas.openxmlformats.org/officeDocument/2006/customXml" ds:itemID="{EC4B41C4-932D-4AB2-B494-BB60649B1398}"/>
</file>

<file path=customXml/itemProps3.xml><?xml version="1.0" encoding="utf-8"?>
<ds:datastoreItem xmlns:ds="http://schemas.openxmlformats.org/officeDocument/2006/customXml" ds:itemID="{B456CBF2-CAB2-4BAD-9300-228EA80CFAEF}"/>
</file>

<file path=docProps/app.xml><?xml version="1.0" encoding="utf-8"?>
<Properties xmlns="http://schemas.openxmlformats.org/officeDocument/2006/extended-properties" xmlns:vt="http://schemas.openxmlformats.org/officeDocument/2006/docPropsVTypes">
  <TotalTime>22</TotalTime>
  <Words>3662</Words>
  <Application>Microsoft Office PowerPoint</Application>
  <PresentationFormat>On-screen Show (16:9)</PresentationFormat>
  <Paragraphs>292</Paragraphs>
  <Slides>37</Slides>
  <Notes>37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37</vt:i4>
      </vt:variant>
    </vt:vector>
  </HeadingPairs>
  <TitlesOfParts>
    <vt:vector size="42" baseType="lpstr">
      <vt:lpstr>Alfa Slab One</vt:lpstr>
      <vt:lpstr>Arial</vt:lpstr>
      <vt:lpstr>Corbel</vt:lpstr>
      <vt:lpstr>Basis</vt:lpstr>
      <vt:lpstr>Simple Light</vt:lpstr>
      <vt:lpstr>PowerPoint Presentation</vt:lpstr>
      <vt:lpstr>FOR THE TEACHER: IF PLANTS DIE BEFORE CROSS POLLINATION</vt:lpstr>
      <vt:lpstr>OPTION  B Explore 2 </vt:lpstr>
      <vt:lpstr>Since we don’t have bees to help us, how will we transfer the pollen?</vt:lpstr>
      <vt:lpstr>Some tools humans could use</vt:lpstr>
      <vt:lpstr>What about our flowers?</vt:lpstr>
      <vt:lpstr>If we had more time…</vt:lpstr>
      <vt:lpstr>If our plants had survived, we would have been able to manually pollinate the plants, while selecting the traits we wanted to grow in our next generation of plants. </vt:lpstr>
      <vt:lpstr>If we cannot manually pollinate…let’s do what scientists  often do…let’s move to Plan B to gather data and draw conclusions…. </vt:lpstr>
      <vt:lpstr>PowerPoint Presentation</vt:lpstr>
      <vt:lpstr>Before we actually play Chilicraft…we need some background information. </vt:lpstr>
      <vt:lpstr>The Who: Chiltepines</vt:lpstr>
      <vt:lpstr>What is the  Scoville Scale? </vt:lpstr>
      <vt:lpstr>The Why:</vt:lpstr>
      <vt:lpstr>PowerPoint Presentation</vt:lpstr>
      <vt:lpstr>Talk with a neighbor… </vt:lpstr>
      <vt:lpstr>PowerPoint Presentation</vt:lpstr>
      <vt:lpstr>YOUR MISSION: Create &amp; Build a CHILTEPIN </vt:lpstr>
      <vt:lpstr>PowerPoint Presentation</vt:lpstr>
      <vt:lpstr>With a partner you will:</vt:lpstr>
      <vt:lpstr>PowerPoint Presentation</vt:lpstr>
      <vt:lpstr>3. Take turns flipping a coin.  Tails = trait from Parent 1 wins.  Heads = trait from Parent 2 wins. Record  Data </vt:lpstr>
      <vt:lpstr>PowerPoint Presentation</vt:lpstr>
      <vt:lpstr>PowerPoint Presentation</vt:lpstr>
      <vt:lpstr>        6. Repeat Steps 1- 5 until you have completed 3 generations of growing plants. Record data for each generation.   7. Complete Data Breakdown on page 4, then use it and your game experience to answer questions 1-3 on the last page.     </vt:lpstr>
      <vt:lpstr>Let’s Play!  </vt:lpstr>
      <vt:lpstr>Time to draw your last 3 peppers!</vt:lpstr>
      <vt:lpstr>Now that you have been selecting for traits to build your Dream Pepper…..</vt:lpstr>
      <vt:lpstr>Let’s process…</vt:lpstr>
      <vt:lpstr>Elaborate</vt:lpstr>
      <vt:lpstr>What pollinators are out there in the Sonoran Desert?</vt:lpstr>
      <vt:lpstr>Other forces that move pollen… </vt:lpstr>
      <vt:lpstr>Evaluate Let’s watch the video again</vt:lpstr>
      <vt:lpstr>Let’s Revisit: Beatrice and her friends were discussing why  today’s tepary beans look so different from the ancient, wild beans they are related to. The ancient, wild beans pictured at the top grew from 0 BCE to over 100 years ago - pre- Industrial Revolution. These were their ideas:</vt:lpstr>
      <vt:lpstr>Look at your handout</vt:lpstr>
      <vt:lpstr>Final Evaluation</vt:lpstr>
      <vt:lpstr>Hints: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Kropp</dc:creator>
  <cp:lastModifiedBy>Robin Kropp</cp:lastModifiedBy>
  <cp:revision>3</cp:revision>
  <dcterms:modified xsi:type="dcterms:W3CDTF">2024-08-15T22:01:47Z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0x010100FAFAEEB63953B14FAD7AF534009B1224</vt:lpwstr>
  </property>
</Properties>
</file>